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27"/>
  </p:notesMasterIdLst>
  <p:handoutMasterIdLst>
    <p:handoutMasterId r:id="rId28"/>
  </p:handoutMasterIdLst>
  <p:sldIdLst>
    <p:sldId id="257" r:id="rId2"/>
    <p:sldId id="285" r:id="rId3"/>
    <p:sldId id="287" r:id="rId4"/>
    <p:sldId id="288" r:id="rId5"/>
    <p:sldId id="289" r:id="rId6"/>
    <p:sldId id="290" r:id="rId7"/>
    <p:sldId id="259" r:id="rId8"/>
    <p:sldId id="294" r:id="rId9"/>
    <p:sldId id="292" r:id="rId10"/>
    <p:sldId id="293" r:id="rId11"/>
    <p:sldId id="291" r:id="rId12"/>
    <p:sldId id="264" r:id="rId13"/>
    <p:sldId id="275" r:id="rId14"/>
    <p:sldId id="296" r:id="rId15"/>
    <p:sldId id="297" r:id="rId16"/>
    <p:sldId id="265" r:id="rId17"/>
    <p:sldId id="266" r:id="rId18"/>
    <p:sldId id="267" r:id="rId19"/>
    <p:sldId id="268" r:id="rId20"/>
    <p:sldId id="269" r:id="rId21"/>
    <p:sldId id="298" r:id="rId22"/>
    <p:sldId id="280" r:id="rId23"/>
    <p:sldId id="283" r:id="rId24"/>
    <p:sldId id="295" r:id="rId25"/>
    <p:sldId id="284" r:id="rId26"/>
  </p:sldIdLst>
  <p:sldSz cx="12188825" cy="6858000"/>
  <p:notesSz cx="6858000" cy="9144000"/>
  <p:defaultTextStyle>
    <a:defPPr rtl="0">
      <a:defRPr lang="el-GR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182" autoAdjust="0"/>
  </p:normalViewPr>
  <p:slideViewPr>
    <p:cSldViewPr showGuides="1">
      <p:cViewPr varScale="1">
        <p:scale>
          <a:sx n="70" d="100"/>
          <a:sy n="70" d="100"/>
        </p:scale>
        <p:origin x="618" y="60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4134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D13582-BB2D-4963-A103-433CE83A4A5F}" type="datetime1">
              <a:rPr lang="el-GR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rtl="0"/>
              <a:t>28/06/2023</a:t>
            </a:fld>
            <a:endParaRPr lang="el-GR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D77566-CD65-4859-9FA1-43956DC85B8C}" type="slidenum">
              <a:rPr lang="el-GR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rtl="0"/>
              <a:t>‹#›</a:t>
            </a:fld>
            <a:endParaRPr lang="el-GR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l-GR" noProof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EA77D25-BB5A-4D47-B74B-4444EA5CF30A}" type="datetime1">
              <a:rPr lang="el-GR" noProof="0" smtClean="0"/>
              <a:pPr/>
              <a:t>28/06/2023</a:t>
            </a:fld>
            <a:endParaRPr lang="el-GR" noProof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noProof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l-GR" noProof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8796F01-7154-41E0-B48B-A6921757531A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2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 rtl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770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349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4158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5603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536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Ομάδα 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Ορθογώνιο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el-GR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2" name="Ομάδα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Εικόνα 8" descr="Στοίβα βιβλίων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Ορθογώνιο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l-GR" noProof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GR" dirty="0"/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A81B128-3D52-4B5C-88AF-6DF8C57AAE9B}" type="datetime1">
              <a:rPr lang="el-GR" smtClean="0"/>
              <a:pPr/>
              <a:t>28/06/2023</a:t>
            </a:fld>
            <a:endParaRPr lang="el-GR"/>
          </a:p>
        </p:txBody>
      </p:sp>
      <p:sp>
        <p:nvSpPr>
          <p:cNvPr id="7" name="Σύμβολο κράτησης θέσης υποσέλιδου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l-GR"/>
              <a:t>Προσθήκη υποσέλιδου</a:t>
            </a:r>
          </a:p>
        </p:txBody>
      </p:sp>
      <p:sp>
        <p:nvSpPr>
          <p:cNvPr id="11" name="Σύμβολο κράτησης θέσης αριθμού διαφάνειας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B37DED6-D4C7-42EE-AB49-D2E39E64FDE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13B24-2E54-4AEF-BF97-6DB2A0424228}" type="datetime1">
              <a:rPr lang="el-GR" noProof="0" smtClean="0"/>
              <a:pPr rtl="0"/>
              <a:t>28/06/2023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el-GR" noProof="0" smtClean="0"/>
              <a:pPr rtl="0"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18176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GR" noProof="0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4AA3C1-8D87-46A0-95B6-B31573C4D50C}" type="datetime1">
              <a:rPr lang="el-GR" noProof="0" smtClean="0"/>
              <a:pPr rtl="0"/>
              <a:t>28/06/2023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el-GR" noProof="0" smtClean="0"/>
              <a:pPr rtl="0"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37236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BF0B90-0189-494B-96A3-82D7BBC06172}" type="datetime1">
              <a:rPr lang="el-GR" noProof="0" smtClean="0"/>
              <a:pPr rtl="0"/>
              <a:t>28/06/2023</a:t>
            </a:fld>
            <a:endParaRPr lang="el-GR" noProof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el-GR" noProof="0" smtClean="0"/>
              <a:pPr rtl="0"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28653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εφαλίδα ενότητας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Ομάδα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Ορθογώνιο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el-GR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0" name="Εικόνα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Ορθογώνιο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l-GR" b="0" noProof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Εικόνα 4" descr="Στοίβα βιβλίων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Τίτλος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8" name="Υπότιτλος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GR" dirty="0"/>
          </a:p>
        </p:txBody>
      </p:sp>
      <p:sp>
        <p:nvSpPr>
          <p:cNvPr id="2" name="Σύμβολ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CB2C724-1D07-45AD-9A0C-713FA5988050}" type="datetime1">
              <a:rPr lang="el-GR" smtClean="0"/>
              <a:pPr/>
              <a:t>28/06/2023</a:t>
            </a:fld>
            <a:endParaRPr lang="el-GR"/>
          </a:p>
        </p:txBody>
      </p:sp>
      <p:sp>
        <p:nvSpPr>
          <p:cNvPr id="3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l-GR"/>
              <a:t>Προσθήκη υποσέλιδου</a:t>
            </a: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B37DED6-D4C7-42EE-AB49-D2E39E64FDE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buFont typeface="Century Gothic" panose="020B0502020202020204" pitchFamily="34" charset="0"/>
              <a:buChar char="–"/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l-GR" noProof="0"/>
              <a:t>Στυλ κειμένου υποδείγματος</a:t>
            </a:r>
          </a:p>
          <a:p>
            <a:pPr lvl="1"/>
            <a:r>
              <a:rPr lang="el-GR" noProof="0"/>
              <a:t>Δεύτερο επίπεδο</a:t>
            </a:r>
          </a:p>
          <a:p>
            <a:pPr lvl="2"/>
            <a:r>
              <a:rPr lang="el-GR" noProof="0"/>
              <a:t>Τρίτο επίπεδο</a:t>
            </a:r>
          </a:p>
          <a:p>
            <a:pPr lvl="3"/>
            <a:r>
              <a:rPr lang="el-GR" noProof="0"/>
              <a:t>Τέταρτο επίπεδο</a:t>
            </a:r>
          </a:p>
          <a:p>
            <a:pPr lvl="4"/>
            <a:r>
              <a:rPr lang="el-GR" noProof="0"/>
              <a:t>Πέμπτο επίπεδο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l-GR" noProof="0"/>
              <a:t>Στυλ κειμένου υποδείγματος</a:t>
            </a:r>
          </a:p>
          <a:p>
            <a:pPr lvl="1"/>
            <a:r>
              <a:rPr lang="el-GR" noProof="0"/>
              <a:t>Δεύτερο επίπεδο</a:t>
            </a:r>
          </a:p>
          <a:p>
            <a:pPr lvl="2"/>
            <a:r>
              <a:rPr lang="el-GR" noProof="0"/>
              <a:t>Τρίτο επίπεδο</a:t>
            </a:r>
          </a:p>
          <a:p>
            <a:pPr lvl="3"/>
            <a:r>
              <a:rPr lang="el-GR" noProof="0"/>
              <a:t>Τέταρτο επίπεδο</a:t>
            </a:r>
          </a:p>
          <a:p>
            <a:pPr lvl="4"/>
            <a:r>
              <a:rPr lang="el-GR" noProof="0"/>
              <a:t>Πέμπτο επίπεδο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7EA2A9-D6F1-4E77-B56D-88B2CD87F731}" type="datetime1">
              <a:rPr lang="el-GR" noProof="0" smtClean="0"/>
              <a:pPr rtl="0"/>
              <a:t>28/06/2023</a:t>
            </a:fld>
            <a:endParaRPr lang="el-GR" noProof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l-GR" noProof="0" smtClean="0"/>
              <a:pPr rtl="0"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20250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GR" noProof="0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GR" noProof="0" dirty="0"/>
          </a:p>
        </p:txBody>
      </p:sp>
      <p:sp>
        <p:nvSpPr>
          <p:cNvPr id="7" name="Σύμβολ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BF2062-C928-4986-8599-7FFA989A1156}" type="datetime1">
              <a:rPr lang="el-GR" noProof="0" smtClean="0"/>
              <a:pPr rtl="0"/>
              <a:t>28/06/2023</a:t>
            </a:fld>
            <a:endParaRPr lang="el-GR" noProof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l-GR" noProof="0" smtClean="0"/>
              <a:pPr rtl="0"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9200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87B79-2FBE-46AD-950D-AAA9CDF08CEA}" type="datetime1">
              <a:rPr lang="el-GR" noProof="0" smtClean="0"/>
              <a:pPr rtl="0"/>
              <a:t>28/06/2023</a:t>
            </a:fld>
            <a:endParaRPr lang="el-GR" noProof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l-GR" noProof="0" smtClean="0"/>
              <a:pPr rtl="0"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3B3F1F-4C6D-438D-9F47-44A03C311F00}" type="datetime1">
              <a:rPr lang="el-GR" noProof="0" smtClean="0"/>
              <a:pPr rtl="0"/>
              <a:t>28/06/2023</a:t>
            </a:fld>
            <a:endParaRPr lang="el-GR" noProof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l-GR" noProof="0" smtClean="0"/>
              <a:pPr rtl="0"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2195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l-GR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marL="304747" marR="0" indent="-304747" algn="l" defTabSz="1218987" rtl="0" eaLnBrk="1" fontAlgn="auto" latinLnBrk="0" hangingPunct="1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tabLst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418976" indent="-285750">
              <a:buFont typeface="Century Gothic" panose="020B0502020202020204" pitchFamily="34" charset="0"/>
              <a:buChar char="–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3E3509D-536E-4387-A82C-24FE17D43747}" type="datetime1">
              <a:rPr lang="el-GR" smtClean="0"/>
              <a:pPr/>
              <a:t>28/06/2023</a:t>
            </a:fld>
            <a:endParaRPr lang="el-GR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l-GR" dirty="0"/>
              <a:t>Προσθήκη υποσέλιδου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DFBB78A-01B4-41F2-96B0-677A4A282832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891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l-GR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εικόνας 2" descr="Ένα κενό σύμβολο κράτησης θέσης, για να προσθέσετε μια εικόνα. Κάντε κλικ στο πλαίσιο κράτησης θέσης και επιλέξτε την εικόνα που θέλετε να προσθέσετε"/>
          <p:cNvSpPr>
            <a:spLocks noGrp="1"/>
          </p:cNvSpPr>
          <p:nvPr>
            <p:ph type="pic" idx="1" hasCustomPrompt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el-GR" noProof="0" dirty="0"/>
              <a:t>Κάντε κλικ στο εικονίδιο για να προσθέσετε μια εικόνα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85B3A2F-DE25-48EE-A2F4-37B957D7FB54}" type="datetime1">
              <a:rPr lang="el-GR" smtClean="0"/>
              <a:pPr/>
              <a:t>28/06/2023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l-GR"/>
              <a:t>Προσθήκη υποσέλιδου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DFBB78A-01B4-41F2-96B0-677A4A28283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13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Ομάδα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Ορθογώνιο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el-GR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Ορθογώνιο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el-GR" noProof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Σύμβολο κράτησης θέσης τίτλου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el-GR" dirty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EF5980F-5E95-49D3-B65A-516868685918}" type="datetime1">
              <a:rPr lang="el-GR" smtClean="0"/>
              <a:pPr/>
              <a:t>28/06/2023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l-GR"/>
              <a:t>Προσθήκη υποσέλιδου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B37DED6-D4C7-42EE-AB49-D2E39E64FDE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story.com/topics/ancient-history/leonidas" TargetMode="External"/><Relationship Id="rId2" Type="http://schemas.openxmlformats.org/officeDocument/2006/relationships/hyperlink" Target="https://www.history.com/topics/ancient-history/battle-of-marathon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art/Greek-literature" TargetMode="External"/><Relationship Id="rId2" Type="http://schemas.openxmlformats.org/officeDocument/2006/relationships/hyperlink" Target="https://www.britannica.com/art/Greek-pottery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history.com/topics/ancient-history/sparta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history.com/topics/ancient-history/greek-mythology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879346" y="2564904"/>
            <a:ext cx="7008574" cy="360040"/>
          </a:xfrm>
        </p:spPr>
        <p:txBody>
          <a:bodyPr rtlCol="0">
            <a:normAutofit fontScale="90000"/>
          </a:bodyPr>
          <a:lstStyle/>
          <a:p>
            <a:pPr rtl="0"/>
            <a:r>
              <a:rPr lang="en-US" dirty="0"/>
              <a:t>ANCIENT GREEK    CIVILIZATION</a:t>
            </a:r>
            <a:endParaRPr lang="el-GR" dirty="0"/>
          </a:p>
        </p:txBody>
      </p:sp>
      <p:sp>
        <p:nvSpPr>
          <p:cNvPr id="5" name="Υπότιτλος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85000" lnSpcReduction="20000"/>
          </a:bodyPr>
          <a:lstStyle/>
          <a:p>
            <a:pPr rtl="0"/>
            <a:r>
              <a:rPr lang="en-US" dirty="0"/>
              <a:t>18</a:t>
            </a:r>
            <a:r>
              <a:rPr lang="en-US" baseline="30000" dirty="0"/>
              <a:t>th</a:t>
            </a:r>
            <a:r>
              <a:rPr lang="en-US" dirty="0"/>
              <a:t> Primary School of Rhodes</a:t>
            </a:r>
          </a:p>
          <a:p>
            <a:pPr rtl="0"/>
            <a:br>
              <a:rPr lang="el-GR" dirty="0"/>
            </a:br>
            <a:r>
              <a:rPr lang="en-US" dirty="0"/>
              <a:t>                                                  30/05/2022</a:t>
            </a:r>
            <a:r>
              <a:rPr lang="en-US" baseline="30000" dirty="0"/>
              <a:t>                                                                              </a:t>
            </a:r>
          </a:p>
          <a:p>
            <a:pPr rtl="0"/>
            <a:r>
              <a:rPr lang="en-US" baseline="30000" dirty="0"/>
              <a:t>                                 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9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495280"/>
          </a:xfrm>
        </p:spPr>
        <p:txBody>
          <a:bodyPr>
            <a:normAutofit/>
          </a:bodyPr>
          <a:lstStyle/>
          <a:p>
            <a:r>
              <a:rPr lang="en-US" sz="2400" dirty="0"/>
              <a:t>ANCIENT (ARCHAIC) GREECE </a:t>
            </a:r>
            <a:r>
              <a:rPr lang="el-GR" sz="2400" dirty="0"/>
              <a:t>– 800 – 500 </a:t>
            </a:r>
            <a:r>
              <a:rPr lang="el-GR" sz="2400" dirty="0" err="1"/>
              <a:t>π.Χ.</a:t>
            </a:r>
            <a:r>
              <a:rPr lang="el-GR" sz="2400" dirty="0"/>
              <a:t>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65124" y="571480"/>
            <a:ext cx="5429289" cy="560072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  <a:latin typeface="open-sans"/>
              </a:rPr>
              <a:t>Colonization</a:t>
            </a:r>
            <a:r>
              <a:rPr lang="el-GR" dirty="0">
                <a:solidFill>
                  <a:srgbClr val="FF0000"/>
                </a:solidFill>
                <a:latin typeface="open-sans"/>
              </a:rPr>
              <a:t> Β΄</a:t>
            </a:r>
            <a:endParaRPr lang="en-US" dirty="0">
              <a:solidFill>
                <a:srgbClr val="FF0000"/>
              </a:solidFill>
              <a:latin typeface="open-sans"/>
            </a:endParaRPr>
          </a:p>
          <a:p>
            <a:r>
              <a:rPr lang="en-US" dirty="0">
                <a:solidFill>
                  <a:srgbClr val="FF0000"/>
                </a:solidFill>
                <a:latin typeface="open-sans"/>
              </a:rPr>
              <a:t>Emigration </a:t>
            </a:r>
            <a:r>
              <a:rPr lang="en-US" dirty="0">
                <a:solidFill>
                  <a:srgbClr val="181818"/>
                </a:solidFill>
                <a:latin typeface="open-sans"/>
              </a:rPr>
              <a:t>was one way to relieve some of this tension</a:t>
            </a:r>
            <a:r>
              <a:rPr lang="en-US" dirty="0">
                <a:solidFill>
                  <a:srgbClr val="FF0000"/>
                </a:solidFill>
                <a:latin typeface="open-sans"/>
              </a:rPr>
              <a:t>. Land was the most important source </a:t>
            </a:r>
            <a:r>
              <a:rPr lang="en-US" dirty="0">
                <a:solidFill>
                  <a:srgbClr val="181818"/>
                </a:solidFill>
                <a:latin typeface="open-sans"/>
              </a:rPr>
              <a:t>of wealth in the city-</a:t>
            </a:r>
            <a:r>
              <a:rPr lang="en-US" dirty="0" err="1">
                <a:solidFill>
                  <a:srgbClr val="181818"/>
                </a:solidFill>
                <a:latin typeface="open-sans"/>
              </a:rPr>
              <a:t>states.The</a:t>
            </a:r>
            <a:r>
              <a:rPr lang="en-US" dirty="0">
                <a:solidFill>
                  <a:srgbClr val="181818"/>
                </a:solidFill>
                <a:latin typeface="open-sans"/>
              </a:rPr>
              <a:t> pressure of </a:t>
            </a:r>
            <a:r>
              <a:rPr lang="en-US" dirty="0">
                <a:solidFill>
                  <a:srgbClr val="FF0000"/>
                </a:solidFill>
                <a:latin typeface="open-sans"/>
              </a:rPr>
              <a:t>population growth </a:t>
            </a:r>
            <a:r>
              <a:rPr lang="en-US" dirty="0">
                <a:solidFill>
                  <a:srgbClr val="181818"/>
                </a:solidFill>
                <a:latin typeface="open-sans"/>
              </a:rPr>
              <a:t>pushed many men away from their home poleis and into sparsely populated areas </a:t>
            </a:r>
            <a:r>
              <a:rPr lang="en-US" dirty="0">
                <a:solidFill>
                  <a:srgbClr val="FF0000"/>
                </a:solidFill>
                <a:latin typeface="open-sans"/>
              </a:rPr>
              <a:t>around Greece and the Aegean. </a:t>
            </a:r>
            <a:endParaRPr lang="el-GR" dirty="0">
              <a:solidFill>
                <a:srgbClr val="FF0000"/>
              </a:solidFill>
              <a:latin typeface="open-sans"/>
            </a:endParaRPr>
          </a:p>
          <a:p>
            <a:r>
              <a:rPr lang="en-US" dirty="0">
                <a:solidFill>
                  <a:srgbClr val="181818"/>
                </a:solidFill>
                <a:latin typeface="open-sans"/>
              </a:rPr>
              <a:t>Between </a:t>
            </a:r>
            <a:r>
              <a:rPr lang="en-US" dirty="0">
                <a:solidFill>
                  <a:srgbClr val="FF0000"/>
                </a:solidFill>
                <a:latin typeface="open-sans"/>
              </a:rPr>
              <a:t>750 B.C. and 600 B.C</a:t>
            </a:r>
            <a:r>
              <a:rPr lang="en-US" dirty="0">
                <a:solidFill>
                  <a:srgbClr val="181818"/>
                </a:solidFill>
                <a:latin typeface="open-sans"/>
              </a:rPr>
              <a:t>., </a:t>
            </a:r>
            <a:r>
              <a:rPr lang="en-US" dirty="0">
                <a:solidFill>
                  <a:srgbClr val="FF0000"/>
                </a:solidFill>
                <a:latin typeface="open-sans"/>
              </a:rPr>
              <a:t>Greek colonies </a:t>
            </a:r>
            <a:r>
              <a:rPr lang="en-US" dirty="0">
                <a:solidFill>
                  <a:srgbClr val="181818"/>
                </a:solidFill>
                <a:latin typeface="open-sans"/>
              </a:rPr>
              <a:t>sprang up from the </a:t>
            </a:r>
            <a:r>
              <a:rPr lang="en-US" dirty="0">
                <a:solidFill>
                  <a:srgbClr val="FF0000"/>
                </a:solidFill>
                <a:latin typeface="open-sans"/>
              </a:rPr>
              <a:t>Mediterranean to Asia Minor, from North Africa to the coast of the Black Sea.</a:t>
            </a:r>
            <a:r>
              <a:rPr lang="en-US" dirty="0">
                <a:solidFill>
                  <a:srgbClr val="181818"/>
                </a:solidFill>
                <a:latin typeface="open-sans"/>
              </a:rPr>
              <a:t> By the end of the seventh century B.C., there were more than 1,500 colonial poleis.</a:t>
            </a:r>
          </a:p>
          <a:p>
            <a:endParaRPr lang="en-US" dirty="0">
              <a:solidFill>
                <a:srgbClr val="FF0000"/>
              </a:solidFill>
              <a:latin typeface="open-sans"/>
            </a:endParaRPr>
          </a:p>
          <a:p>
            <a:endParaRPr lang="el-GR" dirty="0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51602" y="928670"/>
            <a:ext cx="4976812" cy="276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49528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ANCIENT (ARCHAIC) GREECE </a:t>
            </a:r>
            <a:r>
              <a:rPr lang="el-GR" sz="3600" dirty="0"/>
              <a:t>– 800 – 500 </a:t>
            </a:r>
            <a:r>
              <a:rPr lang="el-GR" sz="3600" dirty="0" err="1"/>
              <a:t>π.Χ.</a:t>
            </a:r>
            <a:r>
              <a:rPr lang="el-GR" sz="3600" dirty="0"/>
              <a:t> </a:t>
            </a:r>
          </a:p>
        </p:txBody>
      </p:sp>
      <p:sp>
        <p:nvSpPr>
          <p:cNvPr id="7" name="6 - Θέση περιεχομένου"/>
          <p:cNvSpPr>
            <a:spLocks noGrp="1"/>
          </p:cNvSpPr>
          <p:nvPr>
            <p:ph sz="half" idx="1"/>
          </p:nvPr>
        </p:nvSpPr>
        <p:spPr>
          <a:xfrm>
            <a:off x="593686" y="571480"/>
            <a:ext cx="5500727" cy="5600720"/>
          </a:xfrm>
        </p:spPr>
        <p:txBody>
          <a:bodyPr>
            <a:normAutofit fontScale="92500" lnSpcReduction="10000"/>
          </a:bodyPr>
          <a:lstStyle/>
          <a:p>
            <a:r>
              <a:rPr lang="el-GR" dirty="0">
                <a:solidFill>
                  <a:srgbClr val="FF0000"/>
                </a:solidFill>
              </a:rPr>
              <a:t>776 </a:t>
            </a:r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l-GR" dirty="0">
                <a:solidFill>
                  <a:srgbClr val="FF0000"/>
                </a:solidFill>
              </a:rPr>
              <a:t>.</a:t>
            </a:r>
            <a:r>
              <a:rPr lang="en-US" dirty="0">
                <a:solidFill>
                  <a:srgbClr val="FF0000"/>
                </a:solidFill>
              </a:rPr>
              <a:t>c. The first Olympic Games</a:t>
            </a:r>
            <a:r>
              <a:rPr lang="el-GR" dirty="0">
                <a:solidFill>
                  <a:srgbClr val="FF0000"/>
                </a:solidFill>
              </a:rPr>
              <a:t> – </a:t>
            </a:r>
            <a:r>
              <a:rPr lang="en-US" dirty="0">
                <a:solidFill>
                  <a:srgbClr val="FF0000"/>
                </a:solidFill>
              </a:rPr>
              <a:t>Ancient Olympia</a:t>
            </a:r>
            <a:endParaRPr lang="el-GR" dirty="0">
              <a:solidFill>
                <a:srgbClr val="FF0000"/>
              </a:solidFill>
            </a:endParaRPr>
          </a:p>
          <a:p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n-US" dirty="0"/>
              <a:t>The Olympic Games were the oldest and most important of all games.</a:t>
            </a:r>
            <a:r>
              <a:rPr lang="el-GR" dirty="0"/>
              <a:t> </a:t>
            </a:r>
            <a:r>
              <a:rPr lang="en-US" dirty="0"/>
              <a:t>They were the</a:t>
            </a:r>
            <a:r>
              <a:rPr lang="el-GR" dirty="0"/>
              <a:t> </a:t>
            </a:r>
            <a:r>
              <a:rPr lang="en-US" dirty="0">
                <a:solidFill>
                  <a:srgbClr val="FF0000"/>
                </a:solidFill>
              </a:rPr>
              <a:t>symbol of unity and a chance for cooperation amongst all Greeks.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With the truce,</a:t>
            </a:r>
            <a:r>
              <a:rPr lang="el-GR" dirty="0"/>
              <a:t> </a:t>
            </a:r>
            <a:r>
              <a:rPr lang="en-US" dirty="0"/>
              <a:t>that is</a:t>
            </a:r>
            <a:r>
              <a:rPr lang="el-GR" dirty="0"/>
              <a:t> </a:t>
            </a:r>
            <a:r>
              <a:rPr lang="en-US" dirty="0"/>
              <a:t>stopping war while the games lasted, all the city-states sent representatives to the games.</a:t>
            </a:r>
            <a:r>
              <a:rPr lang="el-GR" dirty="0"/>
              <a:t> </a:t>
            </a:r>
            <a:r>
              <a:rPr lang="en-US" dirty="0"/>
              <a:t>Athletes</a:t>
            </a:r>
            <a:r>
              <a:rPr lang="el-GR" dirty="0"/>
              <a:t>, </a:t>
            </a:r>
            <a:r>
              <a:rPr lang="en-US" dirty="0"/>
              <a:t>poets</a:t>
            </a:r>
            <a:r>
              <a:rPr lang="el-GR" dirty="0"/>
              <a:t>, </a:t>
            </a:r>
            <a:r>
              <a:rPr lang="en-US" dirty="0"/>
              <a:t>politicians</a:t>
            </a:r>
            <a:r>
              <a:rPr lang="el-GR" dirty="0"/>
              <a:t>, </a:t>
            </a:r>
            <a:r>
              <a:rPr lang="en-US" dirty="0"/>
              <a:t>philosophers</a:t>
            </a:r>
            <a:r>
              <a:rPr lang="el-GR" dirty="0"/>
              <a:t>, </a:t>
            </a:r>
            <a:r>
              <a:rPr lang="en-US" dirty="0"/>
              <a:t>spectators</a:t>
            </a:r>
            <a:r>
              <a:rPr lang="el-GR" dirty="0"/>
              <a:t>, </a:t>
            </a:r>
            <a:r>
              <a:rPr lang="en-US" dirty="0"/>
              <a:t>friends</a:t>
            </a:r>
            <a:r>
              <a:rPr lang="el-GR" dirty="0"/>
              <a:t> </a:t>
            </a:r>
            <a:r>
              <a:rPr lang="en-US" dirty="0"/>
              <a:t>and foes gathered in Olympia those days and watched the sports and other events</a:t>
            </a:r>
            <a:r>
              <a:rPr lang="el-GR" dirty="0"/>
              <a:t>. </a:t>
            </a:r>
            <a:r>
              <a:rPr lang="en-US" dirty="0"/>
              <a:t>The Olympic Games started in </a:t>
            </a:r>
            <a:r>
              <a:rPr lang="el-GR" dirty="0"/>
              <a:t> 776 </a:t>
            </a:r>
            <a:r>
              <a:rPr lang="en-US" dirty="0"/>
              <a:t>b</a:t>
            </a:r>
            <a:r>
              <a:rPr lang="el-GR" dirty="0"/>
              <a:t>.</a:t>
            </a:r>
            <a:r>
              <a:rPr lang="en-US" dirty="0"/>
              <a:t>c</a:t>
            </a:r>
            <a:r>
              <a:rPr lang="el-GR" dirty="0"/>
              <a:t>. </a:t>
            </a:r>
            <a:r>
              <a:rPr lang="en-US" dirty="0">
                <a:solidFill>
                  <a:srgbClr val="FF0000"/>
                </a:solidFill>
              </a:rPr>
              <a:t>They took place every four years in July and according to rules women were not allowed to attend.</a:t>
            </a:r>
            <a:endParaRPr lang="el-GR" dirty="0">
              <a:solidFill>
                <a:srgbClr val="FF0000"/>
              </a:solidFill>
            </a:endParaRPr>
          </a:p>
          <a:p>
            <a:endParaRPr lang="el-GR" dirty="0"/>
          </a:p>
        </p:txBody>
      </p:sp>
      <p:pic>
        <p:nvPicPr>
          <p:cNvPr id="9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22974" y="642918"/>
            <a:ext cx="455384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4478" y="3357562"/>
            <a:ext cx="3714776" cy="269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09122" y="714356"/>
            <a:ext cx="2660314" cy="210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08066" y="142852"/>
            <a:ext cx="10157354" cy="857256"/>
          </a:xfrm>
        </p:spPr>
        <p:txBody>
          <a:bodyPr rtlCol="0">
            <a:normAutofit fontScale="90000"/>
          </a:bodyPr>
          <a:lstStyle/>
          <a:p>
            <a:pPr algn="ctr"/>
            <a:br>
              <a:rPr lang="el-GR" sz="2400" dirty="0"/>
            </a:br>
            <a:br>
              <a:rPr lang="el-GR" sz="2400" dirty="0"/>
            </a:br>
            <a:br>
              <a:rPr lang="el-GR" sz="2400" dirty="0"/>
            </a:br>
            <a:br>
              <a:rPr lang="el-GR" sz="2400" dirty="0"/>
            </a:br>
            <a:br>
              <a:rPr lang="el-GR" sz="2400" dirty="0"/>
            </a:br>
            <a:br>
              <a:rPr lang="el-GR" sz="2400" dirty="0"/>
            </a:br>
            <a:r>
              <a:rPr lang="en-US" sz="3600" dirty="0"/>
              <a:t>Archaic Renaissance</a:t>
            </a:r>
            <a:br>
              <a:rPr lang="en-US" b="0" i="0" dirty="0">
                <a:solidFill>
                  <a:srgbClr val="181818"/>
                </a:solidFill>
                <a:effectLst/>
                <a:latin typeface="open-sans"/>
              </a:rPr>
            </a:b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665124" y="500042"/>
            <a:ext cx="5429289" cy="5672158"/>
          </a:xfrm>
        </p:spPr>
        <p:txBody>
          <a:bodyPr rtlCol="0">
            <a:normAutofit/>
          </a:bodyPr>
          <a:lstStyle/>
          <a:p>
            <a:pPr algn="l"/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The 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colonial migrations spread Greek styles far and wide </a:t>
            </a:r>
          </a:p>
          <a:p>
            <a:pPr algn="l"/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The 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epic poet Homer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, from Ionia, produced 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his “Iliad” and “Odyssey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” 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during the Archaic period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. </a:t>
            </a:r>
            <a:endParaRPr lang="el-GR" b="0" i="0" dirty="0">
              <a:solidFill>
                <a:srgbClr val="181818"/>
              </a:solidFill>
              <a:effectLst/>
              <a:latin typeface="open-sans"/>
            </a:endParaRPr>
          </a:p>
          <a:p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Sculptors </a:t>
            </a:r>
            <a:r>
              <a:rPr lang="en-US" dirty="0" err="1">
                <a:solidFill>
                  <a:srgbClr val="FF0000"/>
                </a:solidFill>
                <a:latin typeface="open-sans"/>
              </a:rPr>
              <a:t>kouroi</a:t>
            </a:r>
            <a:r>
              <a:rPr lang="en-US" dirty="0">
                <a:solidFill>
                  <a:srgbClr val="181818"/>
                </a:solidFill>
                <a:latin typeface="open-sans"/>
              </a:rPr>
              <a:t> and </a:t>
            </a:r>
            <a:r>
              <a:rPr lang="en-US" dirty="0" err="1">
                <a:solidFill>
                  <a:srgbClr val="FF0000"/>
                </a:solidFill>
                <a:latin typeface="open-sans"/>
              </a:rPr>
              <a:t>korai</a:t>
            </a:r>
            <a:r>
              <a:rPr lang="en-US" dirty="0">
                <a:solidFill>
                  <a:srgbClr val="FF0000"/>
                </a:solidFill>
                <a:latin typeface="open-sans"/>
              </a:rPr>
              <a:t> 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created. </a:t>
            </a:r>
            <a:endParaRPr lang="el-GR" b="0" i="0" dirty="0">
              <a:solidFill>
                <a:srgbClr val="181818"/>
              </a:solidFill>
              <a:effectLst/>
              <a:latin typeface="open-sans"/>
            </a:endParaRPr>
          </a:p>
          <a:p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Scientists and mathematicians made progress 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too: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open-sans"/>
              </a:rPr>
              <a:t>Anaximandros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 devised a 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theory of gravity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; Xenophanes wrote about his discovery of 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fossils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 and Pythagoras of </a:t>
            </a:r>
            <a:r>
              <a:rPr lang="en-US" b="0" i="0" dirty="0" err="1">
                <a:solidFill>
                  <a:srgbClr val="181818"/>
                </a:solidFill>
                <a:effectLst/>
                <a:latin typeface="open-sans"/>
              </a:rPr>
              <a:t>Kroton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 discovered his famous 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Pythagorean Theorem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.</a:t>
            </a:r>
          </a:p>
          <a:p>
            <a:pPr algn="l"/>
            <a:endParaRPr lang="en-US" b="0" i="0" dirty="0">
              <a:solidFill>
                <a:srgbClr val="181818"/>
              </a:solidFill>
              <a:effectLst/>
              <a:latin typeface="open-sans"/>
            </a:endParaRPr>
          </a:p>
          <a:p>
            <a:pPr rtl="0"/>
            <a:endParaRPr lang="el-GR" dirty="0"/>
          </a:p>
        </p:txBody>
      </p:sp>
      <p:pic>
        <p:nvPicPr>
          <p:cNvPr id="26625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380164" y="428604"/>
            <a:ext cx="3297261" cy="255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66378" y="142852"/>
            <a:ext cx="1571636" cy="307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0164" y="3071810"/>
            <a:ext cx="132397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038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51AB91-65D6-E3A8-0E9E-7B4E6E55F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   </a:t>
            </a:r>
            <a:br>
              <a:rPr lang="en-US" b="0" i="0" dirty="0">
                <a:solidFill>
                  <a:srgbClr val="181818"/>
                </a:solidFill>
                <a:effectLst/>
                <a:latin typeface="open-sans"/>
              </a:rPr>
            </a:br>
            <a:br>
              <a:rPr lang="en-US" dirty="0">
                <a:solidFill>
                  <a:srgbClr val="181818"/>
                </a:solidFill>
                <a:latin typeface="open-sans"/>
              </a:rPr>
            </a:br>
            <a:r>
              <a:rPr lang="en-US" sz="4900" dirty="0"/>
              <a:t>Classical Greece</a:t>
            </a:r>
            <a:r>
              <a:rPr lang="el-GR" sz="4900" dirty="0"/>
              <a:t> – 500 – 323 </a:t>
            </a:r>
            <a:r>
              <a:rPr lang="en-US" sz="4900" dirty="0"/>
              <a:t>B.C</a:t>
            </a:r>
            <a:r>
              <a:rPr lang="en-US" sz="3200" dirty="0"/>
              <a:t>.</a:t>
            </a:r>
            <a:br>
              <a:rPr lang="en-US" b="0" i="0" dirty="0">
                <a:solidFill>
                  <a:srgbClr val="FF0000"/>
                </a:solidFill>
                <a:effectLst/>
                <a:latin typeface="open-sans"/>
              </a:rPr>
            </a:b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3CB69C1-F02E-92D5-3E8E-F86D09C4B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249" y="785794"/>
            <a:ext cx="5572164" cy="5715040"/>
          </a:xfrm>
        </p:spPr>
        <p:txBody>
          <a:bodyPr>
            <a:normAutofit fontScale="92500"/>
          </a:bodyPr>
          <a:lstStyle/>
          <a:p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The term “classical Greece” refers to the 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period between the Persian Wars </a:t>
            </a:r>
            <a:r>
              <a:rPr lang="en-US" b="0" i="0" dirty="0">
                <a:effectLst/>
                <a:latin typeface="open-sans"/>
              </a:rPr>
              <a:t>at the beginning of the fifth century B.C. 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and the death of 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Alexander the Great in 323 B.C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. </a:t>
            </a:r>
          </a:p>
          <a:p>
            <a:r>
              <a:rPr lang="el-GR" dirty="0">
                <a:solidFill>
                  <a:srgbClr val="FF0000"/>
                </a:solidFill>
                <a:latin typeface="open-sans"/>
              </a:rPr>
              <a:t>Ε</a:t>
            </a:r>
            <a:r>
              <a:rPr lang="en-US" b="0" i="0" dirty="0" err="1">
                <a:solidFill>
                  <a:srgbClr val="FF0000"/>
                </a:solidFill>
                <a:effectLst/>
                <a:latin typeface="open-sans"/>
              </a:rPr>
              <a:t>ra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 of war and conflict</a:t>
            </a:r>
            <a:endParaRPr lang="el-GR" b="0" i="0" dirty="0">
              <a:solidFill>
                <a:srgbClr val="FF0000"/>
              </a:solidFill>
              <a:effectLst/>
              <a:latin typeface="open-sans"/>
            </a:endParaRPr>
          </a:p>
          <a:p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First 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between the 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Greeks and the Persians -</a:t>
            </a:r>
            <a:r>
              <a:rPr lang="en-US" sz="2400" b="0" i="0" u="sng" dirty="0">
                <a:solidFill>
                  <a:srgbClr val="FF0000"/>
                </a:solidFill>
                <a:effectLst/>
                <a:latin typeface="open-sans"/>
                <a:hlinkClick r:id="rId2"/>
              </a:rPr>
              <a:t> </a:t>
            </a:r>
            <a:r>
              <a:rPr lang="en-US" dirty="0">
                <a:solidFill>
                  <a:srgbClr val="FF0000"/>
                </a:solidFill>
                <a:latin typeface="open-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Battle of Marathon</a:t>
            </a:r>
            <a:r>
              <a:rPr lang="en-US" dirty="0">
                <a:solidFill>
                  <a:srgbClr val="FF0000"/>
                </a:solidFill>
                <a:latin typeface="open-sans"/>
              </a:rPr>
              <a:t> -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open-sans"/>
              </a:rPr>
              <a:t>Thermopylae,</a:t>
            </a:r>
            <a:r>
              <a:rPr lang="en-US" sz="2400" b="0" i="0" u="sng" dirty="0">
                <a:solidFill>
                  <a:srgbClr val="0563C1"/>
                </a:solidFill>
                <a:effectLst/>
                <a:latin typeface="open-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b="0" i="0" u="sng" dirty="0">
                <a:solidFill>
                  <a:srgbClr val="FF0000"/>
                </a:solidFill>
                <a:effectLst/>
                <a:latin typeface="open-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Leonidas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open-sans"/>
              </a:rPr>
              <a:t> </a:t>
            </a:r>
            <a:r>
              <a:rPr lang="en-US" sz="2400" b="0" i="0" dirty="0">
                <a:solidFill>
                  <a:srgbClr val="181818"/>
                </a:solidFill>
                <a:effectLst/>
                <a:latin typeface="open-sans"/>
              </a:rPr>
              <a:t>king of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open-sans"/>
              </a:rPr>
              <a:t>Sparta - Battle of Salamis</a:t>
            </a:r>
            <a:r>
              <a:rPr lang="en-US" dirty="0">
                <a:solidFill>
                  <a:srgbClr val="181818"/>
                </a:solidFill>
                <a:latin typeface="open-sans"/>
              </a:rPr>
              <a:t> (Greeks defeated Persians) </a:t>
            </a:r>
            <a:endParaRPr lang="en-US" dirty="0">
              <a:solidFill>
                <a:srgbClr val="FF0000"/>
              </a:solidFill>
              <a:latin typeface="open-sans"/>
            </a:endParaRPr>
          </a:p>
          <a:p>
            <a:r>
              <a:rPr lang="en-US" dirty="0">
                <a:latin typeface="open-sans"/>
              </a:rPr>
              <a:t>T</a:t>
            </a:r>
            <a:r>
              <a:rPr lang="en-US" b="0" i="0" dirty="0">
                <a:effectLst/>
                <a:latin typeface="open-sans"/>
              </a:rPr>
              <a:t>hen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 between the 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Athenians and the Spartans</a:t>
            </a:r>
          </a:p>
          <a:p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But it was also </a:t>
            </a:r>
            <a:r>
              <a:rPr lang="en-US" b="0" i="0" u="sng" dirty="0">
                <a:solidFill>
                  <a:srgbClr val="FF0000"/>
                </a:solidFill>
                <a:effectLst/>
                <a:latin typeface="open-sans"/>
              </a:rPr>
              <a:t>an era of unprecedented political and cultural achievement.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 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18ADFC5D-0D3D-6C83-1960-96F8FF21BE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62921" y="1483185"/>
            <a:ext cx="5180012" cy="3184883"/>
          </a:xfrm>
        </p:spPr>
      </p:pic>
    </p:spTree>
    <p:extLst>
      <p:ext uri="{BB962C8B-B14F-4D97-AF65-F5344CB8AC3E}">
        <p14:creationId xmlns:p14="http://schemas.microsoft.com/office/powerpoint/2010/main" val="383214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5DBDA8-B69F-DD6D-30FF-F4929EF6D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76" y="-243408"/>
            <a:ext cx="10364827" cy="1584176"/>
          </a:xfrm>
        </p:spPr>
        <p:txBody>
          <a:bodyPr>
            <a:normAutofit fontScale="90000"/>
          </a:bodyPr>
          <a:lstStyle/>
          <a:p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Classical Greece</a:t>
            </a:r>
            <a:r>
              <a:rPr lang="el-GR" sz="4400" dirty="0"/>
              <a:t> – 500 – 323 </a:t>
            </a:r>
            <a:r>
              <a:rPr lang="en-US" sz="4400" dirty="0"/>
              <a:t>B.C</a:t>
            </a:r>
            <a:r>
              <a:rPr lang="en-US" sz="2400" dirty="0"/>
              <a:t>.</a:t>
            </a:r>
            <a:br>
              <a:rPr lang="en-US" b="0" i="0" dirty="0">
                <a:solidFill>
                  <a:srgbClr val="FF0000"/>
                </a:solidFill>
                <a:effectLst/>
                <a:latin typeface="open-sans"/>
              </a:rPr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5B3C8E9-F1DF-C505-6323-D894DFF104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519" y="909792"/>
            <a:ext cx="5400601" cy="5263480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Greek 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tragedy</a:t>
            </a:r>
            <a:r>
              <a:rPr lang="el-GR" b="0" i="0" dirty="0">
                <a:solidFill>
                  <a:srgbClr val="FF0000"/>
                </a:solidFill>
                <a:effectLst/>
                <a:latin typeface="open-sans"/>
              </a:rPr>
              <a:t> – 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Aeschylus</a:t>
            </a:r>
            <a:r>
              <a:rPr lang="el-GR" b="0" i="0" dirty="0">
                <a:solidFill>
                  <a:srgbClr val="FF0000"/>
                </a:solidFill>
                <a:effectLst/>
                <a:latin typeface="open-sans"/>
              </a:rPr>
              <a:t> , </a:t>
            </a:r>
            <a:r>
              <a:rPr lang="en-US" b="0" i="0" dirty="0" err="1">
                <a:solidFill>
                  <a:srgbClr val="FF0000"/>
                </a:solidFill>
                <a:effectLst/>
                <a:latin typeface="open-sans"/>
              </a:rPr>
              <a:t>Sofoklis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, Euripides and comedy - </a:t>
            </a:r>
            <a:r>
              <a:rPr lang="en-US" b="0" i="0" dirty="0" err="1">
                <a:solidFill>
                  <a:srgbClr val="FF0000"/>
                </a:solidFill>
                <a:effectLst/>
                <a:latin typeface="open-sans"/>
              </a:rPr>
              <a:t>Aristofanis</a:t>
            </a:r>
            <a:endParaRPr lang="en-US" b="0" i="0" dirty="0">
              <a:solidFill>
                <a:srgbClr val="FF0000"/>
              </a:solidFill>
              <a:effectLst/>
              <a:latin typeface="open-sans"/>
            </a:endParaRPr>
          </a:p>
          <a:p>
            <a:r>
              <a:rPr lang="en-US" b="0" i="0" dirty="0">
                <a:effectLst/>
                <a:latin typeface="open-sans"/>
              </a:rPr>
              <a:t>Historian 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Herodotus</a:t>
            </a:r>
            <a:r>
              <a:rPr lang="el-GR" b="0" i="0" dirty="0">
                <a:solidFill>
                  <a:srgbClr val="FF0000"/>
                </a:solidFill>
                <a:effectLst/>
                <a:latin typeface="open-sans"/>
              </a:rPr>
              <a:t> (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father of history) and Thucydides,  </a:t>
            </a:r>
            <a:r>
              <a:rPr lang="en-US" dirty="0">
                <a:latin typeface="open-sans"/>
              </a:rPr>
              <a:t>P</a:t>
            </a:r>
            <a:r>
              <a:rPr lang="en-US" b="0" i="0" dirty="0">
                <a:effectLst/>
                <a:latin typeface="open-sans"/>
              </a:rPr>
              <a:t>hysician </a:t>
            </a:r>
            <a:r>
              <a:rPr lang="en-US" b="0" i="0" dirty="0" err="1">
                <a:solidFill>
                  <a:srgbClr val="FF0000"/>
                </a:solidFill>
                <a:effectLst/>
                <a:latin typeface="open-sans"/>
              </a:rPr>
              <a:t>Hippokrates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 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and the </a:t>
            </a:r>
            <a:r>
              <a:rPr lang="en-US" b="0" i="0" dirty="0">
                <a:effectLst/>
                <a:latin typeface="open-sans"/>
              </a:rPr>
              <a:t>philosopher</a:t>
            </a:r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 Socrates</a:t>
            </a:r>
          </a:p>
          <a:p>
            <a:r>
              <a:rPr lang="en-US" b="0" i="0" dirty="0">
                <a:solidFill>
                  <a:srgbClr val="FF0000"/>
                </a:solidFill>
                <a:effectLst/>
                <a:latin typeface="open-sans"/>
              </a:rPr>
              <a:t>Political reforms 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that are ancient Greece’s most enduring contribution to the modern world: </a:t>
            </a:r>
            <a:r>
              <a:rPr lang="en-US" sz="3200" b="0" i="0" u="sng" dirty="0">
                <a:solidFill>
                  <a:srgbClr val="FF0000"/>
                </a:solidFill>
                <a:effectLst/>
                <a:latin typeface="open-sans"/>
              </a:rPr>
              <a:t>the system known as </a:t>
            </a:r>
            <a:r>
              <a:rPr lang="en-US" sz="3200" b="0" i="0" u="sng" dirty="0" err="1">
                <a:solidFill>
                  <a:srgbClr val="FF0000"/>
                </a:solidFill>
                <a:effectLst/>
                <a:latin typeface="open-sans"/>
              </a:rPr>
              <a:t>demokratia</a:t>
            </a:r>
            <a:r>
              <a:rPr lang="en-US" sz="3200" b="0" i="0" u="sng" dirty="0">
                <a:solidFill>
                  <a:srgbClr val="FF0000"/>
                </a:solidFill>
                <a:effectLst/>
                <a:latin typeface="open-sans"/>
              </a:rPr>
              <a:t>, or “rule by the people.”</a:t>
            </a:r>
          </a:p>
          <a:p>
            <a:endParaRPr lang="el-GR" sz="3200" u="sng" dirty="0">
              <a:solidFill>
                <a:srgbClr val="FF0000"/>
              </a:solidFill>
            </a:endParaRPr>
          </a:p>
          <a:p>
            <a:endParaRPr lang="el-GR" dirty="0"/>
          </a:p>
        </p:txBody>
      </p:sp>
      <p:pic>
        <p:nvPicPr>
          <p:cNvPr id="2051" name="Picture 3" descr="Κλασική εποχή, τα Γράμματα">
            <a:extLst>
              <a:ext uri="{FF2B5EF4-FFF2-40B4-BE49-F238E27FC236}">
                <a16:creationId xmlns:a16="http://schemas.microsoft.com/office/drawing/2014/main" id="{DD166BCC-164A-0F73-5377-B0FE9775BA6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156" y="752721"/>
            <a:ext cx="2880320" cy="215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erodotus - World History Encyclopedia">
            <a:extLst>
              <a:ext uri="{FF2B5EF4-FFF2-40B4-BE49-F238E27FC236}">
                <a16:creationId xmlns:a16="http://schemas.microsoft.com/office/drawing/2014/main" id="{404148D6-287F-3E2A-2CA5-3FA77B22B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289" y="2955732"/>
            <a:ext cx="2145027" cy="321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0C4FB84-BF5E-B1F4-AA0C-DDAB934FE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5485" y="2961281"/>
            <a:ext cx="2539821" cy="351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25719D-6476-6559-F557-D384D727C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734" y="188640"/>
            <a:ext cx="10263253" cy="122413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Classical Greece</a:t>
            </a:r>
            <a:r>
              <a:rPr lang="el-GR" sz="4400" dirty="0"/>
              <a:t> – 500 – 323 </a:t>
            </a:r>
            <a:r>
              <a:rPr lang="en-US" sz="4400" dirty="0"/>
              <a:t>B.C</a:t>
            </a:r>
            <a:r>
              <a:rPr lang="en-US" sz="2400" dirty="0"/>
              <a:t>.</a:t>
            </a:r>
            <a:br>
              <a:rPr lang="en-US" b="0" i="0" dirty="0">
                <a:solidFill>
                  <a:srgbClr val="FF0000"/>
                </a:solidFill>
                <a:effectLst/>
                <a:latin typeface="open-sans"/>
              </a:rPr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9175961-FE3C-766A-652A-D273C9EF6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804" y="908720"/>
            <a:ext cx="5544616" cy="5760640"/>
          </a:xfrm>
        </p:spPr>
        <p:txBody>
          <a:bodyPr/>
          <a:lstStyle/>
          <a:p>
            <a:r>
              <a:rPr lang="el-GR" dirty="0"/>
              <a:t>«</a:t>
            </a:r>
            <a:r>
              <a:rPr lang="en-US" b="1" dirty="0">
                <a:solidFill>
                  <a:srgbClr val="FF0000"/>
                </a:solidFill>
              </a:rPr>
              <a:t>Gold Century</a:t>
            </a:r>
            <a:r>
              <a:rPr lang="en-US" dirty="0"/>
              <a:t>” of Pericles</a:t>
            </a:r>
            <a:endParaRPr lang="el-GR" dirty="0"/>
          </a:p>
          <a:p>
            <a:r>
              <a:rPr lang="en-US" dirty="0"/>
              <a:t>Huge growth of </a:t>
            </a:r>
            <a:r>
              <a:rPr lang="en-US" dirty="0">
                <a:solidFill>
                  <a:srgbClr val="FF0000"/>
                </a:solidFill>
              </a:rPr>
              <a:t>Athens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Art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Culture</a:t>
            </a:r>
          </a:p>
          <a:p>
            <a:r>
              <a:rPr lang="en-US" dirty="0">
                <a:solidFill>
                  <a:srgbClr val="FF0000"/>
                </a:solidFill>
              </a:rPr>
              <a:t>Democracy</a:t>
            </a:r>
          </a:p>
          <a:p>
            <a:r>
              <a:rPr lang="en-US" dirty="0">
                <a:solidFill>
                  <a:srgbClr val="FF0000"/>
                </a:solidFill>
              </a:rPr>
              <a:t>Agora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l-GR" dirty="0"/>
          </a:p>
        </p:txBody>
      </p:sp>
      <p:pic>
        <p:nvPicPr>
          <p:cNvPr id="1026" name="Picture 2" descr="Κλασική Εποχή timeline | Timetoast timelines">
            <a:extLst>
              <a:ext uri="{FF2B5EF4-FFF2-40B4-BE49-F238E27FC236}">
                <a16:creationId xmlns:a16="http://schemas.microsoft.com/office/drawing/2014/main" id="{93E9B0B2-582E-6A93-3C23-064F1DE5DC9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4" y="908720"/>
            <a:ext cx="291465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F7F9975-C5A5-EDFD-F84B-D712DB35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4" y="2852936"/>
            <a:ext cx="38100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B928E580-300A-5FCA-5C41-01DF99D18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5734" y="3861048"/>
            <a:ext cx="3951348" cy="225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1092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dirty="0"/>
              <a:t>        THE ACROPOLIS IN ATHENS</a:t>
            </a:r>
            <a:endParaRPr lang="el-G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57CCF0-ADC3-6AE3-6726-AEE6FE31FF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280" y="1701800"/>
            <a:ext cx="6727464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6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dirty="0"/>
              <a:t>             THE PARTHENON </a:t>
            </a:r>
            <a:endParaRPr lang="el-G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C7B3EC3-250E-EF46-8E8C-7BF573F7A7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74" y="1701800"/>
            <a:ext cx="6707276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2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5A56E6-FCE3-5E7E-BCAB-374E6B8EC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TEMPLE OF ATHENA – ATHENS </a:t>
            </a:r>
            <a:endParaRPr lang="el-G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AAFDAE7-3434-52CE-DCEC-747E7D98C9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824" y="1701800"/>
            <a:ext cx="6598376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77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E5DDAA-081A-60EA-5BB4-D62F272E2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SANCTUARY OF ATHENA IN DELPHI</a:t>
            </a:r>
            <a:endParaRPr lang="el-G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3F12F2F-29CB-3DD6-FF6A-CED31522C0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906" y="1701800"/>
            <a:ext cx="6682212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5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95346"/>
          </a:xfrm>
        </p:spPr>
        <p:txBody>
          <a:bodyPr>
            <a:normAutofit fontScale="90000"/>
          </a:bodyPr>
          <a:lstStyle/>
          <a:p>
            <a:pPr algn="ctr"/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r>
              <a:rPr lang="el-GR" sz="3100" dirty="0">
                <a:solidFill>
                  <a:srgbClr val="FF0000"/>
                </a:solidFill>
              </a:rPr>
              <a:t> </a:t>
            </a:r>
            <a:r>
              <a:rPr lang="en-US" sz="3100" dirty="0">
                <a:solidFill>
                  <a:srgbClr val="FF0000"/>
                </a:solidFill>
              </a:rPr>
              <a:t>Greek History</a:t>
            </a:r>
            <a:br>
              <a:rPr lang="el-GR" dirty="0"/>
            </a:br>
            <a:r>
              <a:rPr lang="en-US" dirty="0"/>
              <a:t>THE STONE AGE</a:t>
            </a:r>
            <a:r>
              <a:rPr lang="el-GR" dirty="0"/>
              <a:t>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808000" y="1000108"/>
            <a:ext cx="4977104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First proof of human life in Greece is dated since </a:t>
            </a:r>
            <a:r>
              <a:rPr lang="en-US" dirty="0" err="1">
                <a:solidFill>
                  <a:srgbClr val="FF0000"/>
                </a:solidFill>
              </a:rPr>
              <a:t>Palaeolithic</a:t>
            </a:r>
            <a:r>
              <a:rPr lang="en-US" dirty="0">
                <a:solidFill>
                  <a:srgbClr val="FF0000"/>
                </a:solidFill>
              </a:rPr>
              <a:t> period between120.000-10.000 B.C.</a:t>
            </a:r>
            <a:endParaRPr lang="el-G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   Macedonia-Thessaly-Epirus</a:t>
            </a:r>
            <a:endParaRPr lang="el-GR" dirty="0">
              <a:solidFill>
                <a:srgbClr val="FF0000"/>
              </a:solidFill>
            </a:endParaRPr>
          </a:p>
          <a:p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08726" y="1000108"/>
            <a:ext cx="4976812" cy="251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 descr="C:\Users\user\Desktop\Εικόνα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96" y="3786190"/>
            <a:ext cx="2886075" cy="23336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78AE83-6E84-8533-7521-D5DA1765C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AMPHITHEATRE IN EPIDAURUS</a:t>
            </a:r>
            <a:endParaRPr lang="el-GR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2A03BD-DB27-80D8-02F6-DE0967CFC4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893" y="1701800"/>
            <a:ext cx="6672238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20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525C08-5A7E-08AB-8623-4D17BEF03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264568"/>
          </a:xfrm>
        </p:spPr>
        <p:txBody>
          <a:bodyPr/>
          <a:lstStyle/>
          <a:p>
            <a:r>
              <a:rPr lang="en-US" dirty="0"/>
              <a:t>Alexander the Great</a:t>
            </a:r>
            <a:endParaRPr lang="el-GR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2DB372C-162D-16C9-53FD-EA5416DAC7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>
                <a:highlight>
                  <a:srgbClr val="FFFF00"/>
                </a:highlight>
              </a:rPr>
              <a:t>356 – 323 </a:t>
            </a:r>
            <a:r>
              <a:rPr lang="en-US" dirty="0">
                <a:highlight>
                  <a:srgbClr val="FFFF00"/>
                </a:highlight>
              </a:rPr>
              <a:t>B.C.</a:t>
            </a:r>
          </a:p>
          <a:p>
            <a:r>
              <a:rPr lang="en-US" dirty="0">
                <a:highlight>
                  <a:srgbClr val="FFFF00"/>
                </a:highlight>
              </a:rPr>
              <a:t>King of Macedonia</a:t>
            </a:r>
          </a:p>
          <a:p>
            <a:r>
              <a:rPr lang="el-GR" dirty="0">
                <a:highlight>
                  <a:srgbClr val="FFFF00"/>
                </a:highlight>
              </a:rPr>
              <a:t>Εκστρατεία στην Ασία</a:t>
            </a:r>
          </a:p>
          <a:p>
            <a:r>
              <a:rPr lang="en-US" dirty="0">
                <a:solidFill>
                  <a:srgbClr val="181818"/>
                </a:solidFill>
                <a:latin typeface="open-sans"/>
              </a:rPr>
              <a:t>He</a:t>
            </a:r>
            <a:r>
              <a:rPr lang="el-GR" b="0" i="0" dirty="0">
                <a:solidFill>
                  <a:srgbClr val="181818"/>
                </a:solidFill>
                <a:effectLst/>
                <a:latin typeface="open-sans"/>
              </a:rPr>
              <a:t> </a:t>
            </a:r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built an empire that stretched from Greece all the way to India.</a:t>
            </a:r>
            <a:endParaRPr lang="el-GR" dirty="0">
              <a:highlight>
                <a:srgbClr val="FFFF00"/>
              </a:highlight>
            </a:endParaRPr>
          </a:p>
          <a:p>
            <a:r>
              <a:rPr lang="en-US" dirty="0">
                <a:highlight>
                  <a:srgbClr val="FFFF00"/>
                </a:highlight>
              </a:rPr>
              <a:t>Foundation of Greek cities</a:t>
            </a:r>
            <a:r>
              <a:rPr lang="el-GR" dirty="0">
                <a:highlight>
                  <a:srgbClr val="FFFF00"/>
                </a:highlight>
              </a:rPr>
              <a:t> </a:t>
            </a:r>
          </a:p>
          <a:p>
            <a:r>
              <a:rPr lang="en-US" dirty="0">
                <a:highlight>
                  <a:srgbClr val="FFFF00"/>
                </a:highlight>
              </a:rPr>
              <a:t>Spread Greek Culture</a:t>
            </a:r>
            <a:endParaRPr lang="el-GR" dirty="0">
              <a:highlight>
                <a:srgbClr val="FFFF00"/>
              </a:highlight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19C9039-F471-19AC-1A5C-3D4951E4891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572" y="1701800"/>
            <a:ext cx="2998893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F8F773-7CEC-3F0A-8C1C-DA53AE51E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HELLENISTIC GREECE</a:t>
            </a:r>
            <a:r>
              <a:rPr lang="el-GR" dirty="0"/>
              <a:t> – 323 – 31 Β.</a:t>
            </a:r>
            <a:r>
              <a:rPr lang="en-US" dirty="0"/>
              <a:t>C.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CAEBC6D-3135-162C-FA4D-875B96EA78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181818"/>
                </a:solidFill>
                <a:effectLst/>
                <a:latin typeface="open-sans"/>
              </a:rPr>
              <a:t>It lasted from the death of Alexander in 323 B.C. until 31 B.C., </a:t>
            </a:r>
            <a:r>
              <a:rPr lang="en-US" dirty="0">
                <a:solidFill>
                  <a:srgbClr val="181818"/>
                </a:solidFill>
                <a:latin typeface="open-sans"/>
              </a:rPr>
              <a:t>naval battle of </a:t>
            </a:r>
            <a:r>
              <a:rPr lang="en-US" dirty="0" err="1">
                <a:solidFill>
                  <a:srgbClr val="181818"/>
                </a:solidFill>
                <a:latin typeface="open-sans"/>
              </a:rPr>
              <a:t>Aktio</a:t>
            </a:r>
            <a:endParaRPr lang="en-US" dirty="0">
              <a:solidFill>
                <a:srgbClr val="181818"/>
              </a:solidFill>
              <a:latin typeface="open-sans"/>
            </a:endParaRPr>
          </a:p>
          <a:p>
            <a:r>
              <a:rPr lang="en-US" dirty="0">
                <a:highlight>
                  <a:srgbClr val="FFFF00"/>
                </a:highlight>
              </a:rPr>
              <a:t>People started using Greek as a communication language.</a:t>
            </a:r>
          </a:p>
          <a:p>
            <a:r>
              <a:rPr lang="en-US" dirty="0">
                <a:highlight>
                  <a:srgbClr val="FFFF00"/>
                </a:highlight>
              </a:rPr>
              <a:t>Constant fights, competition and war between Hellenistic states weakened their economy. Romans took advantage of this situation.</a:t>
            </a:r>
            <a:r>
              <a:rPr lang="el-GR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4674849-0E30-78E2-C788-F933CF5D0F8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608" y="1500524"/>
            <a:ext cx="4976812" cy="279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08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054583-FC73-9C41-375E-8BC276B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Ει θεοί διαλέγονται, την των Ελλήνων </a:t>
            </a:r>
            <a:r>
              <a:rPr lang="el-GR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γλώττη</a:t>
            </a:r>
            <a:r>
              <a:rPr lang="el-G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χρώνται</a:t>
            </a:r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DD6EDBF-5E33-5F2A-B1A9-B3F91FB8B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Cicero said “ When Gods talk, they use the Greek language”</a:t>
            </a:r>
            <a:endParaRPr lang="el-GR" dirty="0"/>
          </a:p>
        </p:txBody>
      </p:sp>
      <p:sp>
        <p:nvSpPr>
          <p:cNvPr id="5" name="Θέση εικόνας 4">
            <a:extLst>
              <a:ext uri="{FF2B5EF4-FFF2-40B4-BE49-F238E27FC236}">
                <a16:creationId xmlns:a16="http://schemas.microsoft.com/office/drawing/2014/main" id="{CE45ADAF-DF81-EA29-83B2-21E823228B8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8" name="Picture 2" descr="Εμφάνιση της εικόνας προέλευσης">
            <a:extLst>
              <a:ext uri="{FF2B5EF4-FFF2-40B4-BE49-F238E27FC236}">
                <a16:creationId xmlns:a16="http://schemas.microsoft.com/office/drawing/2014/main" id="{70A71011-8B9D-521C-11D5-C0E84A085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8" b="27298"/>
          <a:stretch>
            <a:fillRect/>
          </a:stretch>
        </p:blipFill>
        <p:spPr bwMode="auto">
          <a:xfrm>
            <a:off x="2638028" y="279401"/>
            <a:ext cx="6680983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0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A20DB7-82D7-1533-A3C1-74F040335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843151"/>
          </a:xfrm>
        </p:spPr>
        <p:txBody>
          <a:bodyPr/>
          <a:lstStyle/>
          <a:p>
            <a:pPr algn="ctr"/>
            <a:r>
              <a:rPr lang="en-US" dirty="0"/>
              <a:t>The Greek History</a:t>
            </a:r>
            <a:endParaRPr lang="el-GR" dirty="0"/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FC73CFD5-6734-54EC-EABF-B541C2553B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919351"/>
            <a:ext cx="12302630" cy="5854435"/>
          </a:xfrm>
        </p:spPr>
      </p:pic>
    </p:spTree>
    <p:extLst>
      <p:ext uri="{BB962C8B-B14F-4D97-AF65-F5344CB8AC3E}">
        <p14:creationId xmlns:p14="http://schemas.microsoft.com/office/powerpoint/2010/main" val="32822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FABEC2-87C9-CCB6-0956-F11E0F62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765" y="4581128"/>
            <a:ext cx="7313295" cy="360040"/>
          </a:xfrm>
        </p:spPr>
        <p:txBody>
          <a:bodyPr>
            <a:normAutofit fontScale="90000"/>
          </a:bodyPr>
          <a:lstStyle/>
          <a:p>
            <a:r>
              <a:rPr lang="en-US" dirty="0"/>
              <a:t>Why is Ancient Greece important?</a:t>
            </a:r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B30951F-8A5F-68D0-9E44-F435A9F78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37765" y="4941168"/>
            <a:ext cx="7153518" cy="1440160"/>
          </a:xfrm>
        </p:spPr>
        <p:txBody>
          <a:bodyPr>
            <a:normAutofit lnSpcReduction="10000"/>
          </a:bodyPr>
          <a:lstStyle/>
          <a:p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The political, philosophical, artistic, and scientific achievements of ancient Greek civilization formed a legacy with unparalleled influence on Western civilization. Greek political ideas have influenced modern forms of government, </a:t>
            </a:r>
            <a:r>
              <a:rPr lang="en-US" b="0" i="0" u="sng" dirty="0">
                <a:solidFill>
                  <a:srgbClr val="0B3359"/>
                </a:solidFill>
                <a:effectLst/>
                <a:latin typeface="Georgia" panose="02040502050405020303" pitchFamily="18" charset="0"/>
                <a:hlinkClick r:id="rId2"/>
              </a:rPr>
              <a:t>Greek pottery</a:t>
            </a:r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 and sculpture have inspired artists for millennia, and </a:t>
            </a:r>
            <a:r>
              <a:rPr lang="en-US" b="0" i="0" u="none" strike="noStrike" dirty="0">
                <a:solidFill>
                  <a:srgbClr val="14599D"/>
                </a:solidFill>
                <a:effectLst/>
                <a:latin typeface="Georgia" panose="02040502050405020303" pitchFamily="18" charset="0"/>
                <a:hlinkClick r:id="rId3"/>
              </a:rPr>
              <a:t>Greek epic, lyric, and dramatic poetry</a:t>
            </a:r>
            <a:r>
              <a:rPr lang="en-US" b="0" i="0" dirty="0">
                <a:solidFill>
                  <a:srgbClr val="1A1A1A"/>
                </a:solidFill>
                <a:effectLst/>
                <a:latin typeface="Georgia" panose="02040502050405020303" pitchFamily="18" charset="0"/>
              </a:rPr>
              <a:t> is still read around the world.</a:t>
            </a:r>
          </a:p>
          <a:p>
            <a:r>
              <a:rPr lang="en-US" dirty="0">
                <a:solidFill>
                  <a:srgbClr val="1A1A1A"/>
                </a:solidFill>
                <a:latin typeface="Georgia" panose="02040502050405020303" pitchFamily="18" charset="0"/>
              </a:rPr>
              <a:t>                                                                                        BRITANNICA</a:t>
            </a:r>
            <a:endParaRPr lang="el-GR" dirty="0"/>
          </a:p>
        </p:txBody>
      </p:sp>
      <p:pic>
        <p:nvPicPr>
          <p:cNvPr id="1026" name="Picture 2" descr="Εμφάνιση της εικόνας προέλευσης">
            <a:extLst>
              <a:ext uri="{FF2B5EF4-FFF2-40B4-BE49-F238E27FC236}">
                <a16:creationId xmlns:a16="http://schemas.microsoft.com/office/drawing/2014/main" id="{D32D1A0B-AEEA-32D3-23B2-80F964F4F53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r="3782"/>
          <a:stretch>
            <a:fillRect/>
          </a:stretch>
        </p:blipFill>
        <p:spPr bwMode="auto">
          <a:xfrm>
            <a:off x="2437765" y="279401"/>
            <a:ext cx="7313295" cy="41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3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23908"/>
          </a:xfrm>
        </p:spPr>
        <p:txBody>
          <a:bodyPr>
            <a:normAutofit/>
          </a:bodyPr>
          <a:lstStyle/>
          <a:p>
            <a:r>
              <a:rPr lang="en-US" dirty="0"/>
              <a:t>BRONZE AGE</a:t>
            </a:r>
            <a:r>
              <a:rPr lang="el-GR" dirty="0"/>
              <a:t> – 3.200 – 1100 </a:t>
            </a:r>
            <a:r>
              <a:rPr lang="en-US" dirty="0"/>
              <a:t>B.C.</a:t>
            </a:r>
            <a:r>
              <a:rPr lang="el-GR" dirty="0"/>
              <a:t> 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879438" y="1000108"/>
            <a:ext cx="5214975" cy="5172092"/>
          </a:xfrm>
        </p:spPr>
        <p:txBody>
          <a:bodyPr/>
          <a:lstStyle/>
          <a:p>
            <a:endParaRPr lang="el-GR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Cycladic Culture</a:t>
            </a:r>
            <a:r>
              <a:rPr lang="el-GR" dirty="0">
                <a:solidFill>
                  <a:srgbClr val="FF0000"/>
                </a:solidFill>
              </a:rPr>
              <a:t>  </a:t>
            </a:r>
            <a:r>
              <a:rPr lang="el-GR" dirty="0"/>
              <a:t>3.000 – 2.000 </a:t>
            </a:r>
            <a:r>
              <a:rPr lang="en-US" dirty="0"/>
              <a:t>B.C.</a:t>
            </a:r>
            <a:r>
              <a:rPr lang="el-GR" dirty="0"/>
              <a:t> – </a:t>
            </a:r>
            <a:r>
              <a:rPr lang="en-US" dirty="0"/>
              <a:t>Art </a:t>
            </a:r>
            <a:r>
              <a:rPr lang="el-GR" dirty="0"/>
              <a:t>– </a:t>
            </a:r>
            <a:r>
              <a:rPr lang="en-US" dirty="0"/>
              <a:t>Idols </a:t>
            </a:r>
            <a:r>
              <a:rPr lang="el-GR" dirty="0"/>
              <a:t>– </a:t>
            </a:r>
            <a:r>
              <a:rPr lang="en-US" dirty="0"/>
              <a:t>ceramic </a:t>
            </a:r>
            <a:r>
              <a:rPr lang="el-GR" dirty="0"/>
              <a:t>– </a:t>
            </a:r>
            <a:r>
              <a:rPr lang="en-US" dirty="0"/>
              <a:t> wall painting</a:t>
            </a:r>
            <a:r>
              <a:rPr lang="el-GR" dirty="0"/>
              <a:t>  </a:t>
            </a:r>
          </a:p>
          <a:p>
            <a:endParaRPr lang="el-GR" dirty="0">
              <a:solidFill>
                <a:srgbClr val="FF0000"/>
              </a:solidFill>
            </a:endParaRPr>
          </a:p>
          <a:p>
            <a:endParaRPr lang="el-GR" dirty="0">
              <a:solidFill>
                <a:srgbClr val="FF0000"/>
              </a:solidFill>
            </a:endParaRP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53251" name="Picture 3" descr="C:\Users\user\Desktop\Εικόνα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1602" y="1071546"/>
            <a:ext cx="2128839" cy="1997217"/>
          </a:xfrm>
          <a:prstGeom prst="rect">
            <a:avLst/>
          </a:prstGeom>
          <a:noFill/>
        </p:spPr>
      </p:pic>
      <p:pic>
        <p:nvPicPr>
          <p:cNvPr id="532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737618" y="1214422"/>
            <a:ext cx="830644" cy="142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66312" y="1285860"/>
            <a:ext cx="2078269" cy="120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66246" y="2714620"/>
            <a:ext cx="2335564" cy="110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09188" y="4286256"/>
            <a:ext cx="1083179" cy="189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51602" y="4071942"/>
            <a:ext cx="2555875" cy="165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36562" y="76200"/>
            <a:ext cx="10538101" cy="709594"/>
          </a:xfrm>
        </p:spPr>
        <p:txBody>
          <a:bodyPr>
            <a:normAutofit/>
          </a:bodyPr>
          <a:lstStyle/>
          <a:p>
            <a:r>
              <a:rPr lang="en-US" sz="3600" dirty="0"/>
              <a:t>BRONZE AGE</a:t>
            </a:r>
            <a:r>
              <a:rPr lang="el-GR" sz="3600" dirty="0"/>
              <a:t> – 3.200 – 1100 </a:t>
            </a:r>
            <a:r>
              <a:rPr lang="en-US" sz="3600" dirty="0"/>
              <a:t>B</a:t>
            </a:r>
            <a:r>
              <a:rPr lang="el-GR" sz="3600" dirty="0"/>
              <a:t>.</a:t>
            </a:r>
            <a:r>
              <a:rPr lang="en-US" sz="3600" dirty="0"/>
              <a:t>C.</a:t>
            </a:r>
            <a:r>
              <a:rPr lang="el-GR" sz="3600" dirty="0"/>
              <a:t>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808000" y="714356"/>
            <a:ext cx="5286413" cy="545784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u="sng" dirty="0">
                <a:solidFill>
                  <a:srgbClr val="FF0000"/>
                </a:solidFill>
              </a:rPr>
              <a:t>Minoan Civilization</a:t>
            </a:r>
            <a:r>
              <a:rPr lang="el-GR" sz="2800" b="1" u="sng" dirty="0">
                <a:solidFill>
                  <a:srgbClr val="FF0000"/>
                </a:solidFill>
              </a:rPr>
              <a:t> </a:t>
            </a:r>
            <a:r>
              <a:rPr lang="el-GR" dirty="0"/>
              <a:t>3.000</a:t>
            </a:r>
            <a:r>
              <a:rPr lang="en-US" dirty="0"/>
              <a:t> </a:t>
            </a:r>
            <a:r>
              <a:rPr lang="el-GR" dirty="0"/>
              <a:t>–1.375</a:t>
            </a:r>
            <a:r>
              <a:rPr lang="en-US" dirty="0"/>
              <a:t> B.C.</a:t>
            </a:r>
            <a:endParaRPr lang="el-GR" dirty="0"/>
          </a:p>
          <a:p>
            <a:r>
              <a:rPr lang="en-US" dirty="0">
                <a:solidFill>
                  <a:srgbClr val="FF0000"/>
                </a:solidFill>
              </a:rPr>
              <a:t>It was born in Crete</a:t>
            </a:r>
            <a:endParaRPr lang="el-GR" dirty="0">
              <a:solidFill>
                <a:srgbClr val="FF0000"/>
              </a:solidFill>
            </a:endParaRPr>
          </a:p>
          <a:p>
            <a:r>
              <a:rPr lang="en-US" dirty="0"/>
              <a:t>It was named Minoan after the mythical king Minos,</a:t>
            </a:r>
            <a:r>
              <a:rPr lang="el-GR" dirty="0"/>
              <a:t> </a:t>
            </a:r>
            <a:r>
              <a:rPr lang="en-US" dirty="0"/>
              <a:t>the son of Europe and Zeus</a:t>
            </a:r>
            <a:r>
              <a:rPr lang="el-GR" dirty="0"/>
              <a:t> </a:t>
            </a:r>
          </a:p>
          <a:p>
            <a:r>
              <a:rPr lang="en-US" dirty="0"/>
              <a:t>Crete was a great naval and commercial power</a:t>
            </a:r>
            <a:r>
              <a:rPr lang="el-GR" dirty="0">
                <a:solidFill>
                  <a:srgbClr val="FF0000"/>
                </a:solidFill>
              </a:rPr>
              <a:t> </a:t>
            </a:r>
            <a:r>
              <a:rPr lang="el-GR" dirty="0"/>
              <a:t>- </a:t>
            </a:r>
            <a:r>
              <a:rPr lang="en-US" dirty="0"/>
              <a:t>they sold oil, honey and wine</a:t>
            </a:r>
            <a:r>
              <a:rPr lang="el-GR" dirty="0"/>
              <a:t> </a:t>
            </a:r>
            <a:r>
              <a:rPr lang="en-US" dirty="0"/>
              <a:t>vessels,</a:t>
            </a:r>
            <a:r>
              <a:rPr lang="el-GR" dirty="0"/>
              <a:t> </a:t>
            </a:r>
            <a:r>
              <a:rPr lang="en-US" dirty="0"/>
              <a:t>jewels </a:t>
            </a:r>
            <a:r>
              <a:rPr lang="el-GR" dirty="0"/>
              <a:t> </a:t>
            </a:r>
            <a:r>
              <a:rPr lang="en-US" dirty="0"/>
              <a:t>and seals.</a:t>
            </a:r>
            <a:r>
              <a:rPr lang="el-GR" dirty="0"/>
              <a:t> </a:t>
            </a:r>
            <a:r>
              <a:rPr lang="en-US" dirty="0"/>
              <a:t>They also brought gold, silver, bronze, ivory and valuable stones.</a:t>
            </a:r>
            <a:endParaRPr lang="el-GR" b="1" dirty="0"/>
          </a:p>
          <a:p>
            <a:r>
              <a:rPr lang="en-US" b="1" dirty="0">
                <a:solidFill>
                  <a:srgbClr val="FF0000"/>
                </a:solidFill>
              </a:rPr>
              <a:t>“Minoan dominance at sea”</a:t>
            </a:r>
            <a:endParaRPr lang="el-GR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 Knossos Palace</a:t>
            </a:r>
            <a:endParaRPr lang="el-GR" b="1" dirty="0">
              <a:solidFill>
                <a:srgbClr val="FF0000"/>
              </a:solidFill>
            </a:endParaRPr>
          </a:p>
          <a:p>
            <a:r>
              <a:rPr lang="el-GR" dirty="0"/>
              <a:t> </a:t>
            </a:r>
            <a:r>
              <a:rPr lang="en-US" b="1" dirty="0">
                <a:solidFill>
                  <a:srgbClr val="FF0000"/>
                </a:solidFill>
              </a:rPr>
              <a:t>Phaistos Disc</a:t>
            </a:r>
            <a:endParaRPr lang="el-GR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Sign with Linear A’</a:t>
            </a:r>
            <a:r>
              <a:rPr lang="el-GR" b="1" dirty="0">
                <a:solidFill>
                  <a:srgbClr val="FF0000"/>
                </a:solidFill>
              </a:rPr>
              <a:t> 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22974" y="714356"/>
            <a:ext cx="225675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1800" y="857232"/>
            <a:ext cx="1324829" cy="100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09122" y="785794"/>
            <a:ext cx="2701899" cy="152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37684" y="2357430"/>
            <a:ext cx="2758165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08660" y="2571744"/>
            <a:ext cx="3332741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380560" y="4071942"/>
            <a:ext cx="2619380" cy="261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37288" y="4643446"/>
            <a:ext cx="1531939" cy="209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566718"/>
          </a:xfrm>
        </p:spPr>
        <p:txBody>
          <a:bodyPr>
            <a:normAutofit/>
          </a:bodyPr>
          <a:lstStyle/>
          <a:p>
            <a:r>
              <a:rPr lang="en-US" sz="3200" dirty="0"/>
              <a:t>BRONZE AGE</a:t>
            </a:r>
            <a:r>
              <a:rPr lang="el-GR" sz="3200" dirty="0"/>
              <a:t> – 3.200 – 1100 </a:t>
            </a:r>
            <a:r>
              <a:rPr lang="en-US" sz="3200" dirty="0"/>
              <a:t>B</a:t>
            </a:r>
            <a:r>
              <a:rPr lang="el-GR" sz="3200" dirty="0"/>
              <a:t>.</a:t>
            </a:r>
            <a:r>
              <a:rPr lang="en-US" sz="3200" dirty="0"/>
              <a:t>C</a:t>
            </a:r>
            <a:r>
              <a:rPr lang="el-GR" sz="3200" dirty="0"/>
              <a:t>.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522248" y="571480"/>
            <a:ext cx="5572165" cy="560072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MYCENAEAN CIVILIZATION </a:t>
            </a:r>
            <a:r>
              <a:rPr lang="el-GR" sz="2800" b="1" dirty="0">
                <a:solidFill>
                  <a:srgbClr val="FF0000"/>
                </a:solidFill>
              </a:rPr>
              <a:t> </a:t>
            </a:r>
            <a:r>
              <a:rPr lang="el-GR" dirty="0"/>
              <a:t>1.700 – 1.100 </a:t>
            </a:r>
            <a:r>
              <a:rPr lang="en-US" dirty="0"/>
              <a:t>B.C</a:t>
            </a:r>
            <a:endParaRPr lang="el-GR" dirty="0"/>
          </a:p>
          <a:p>
            <a:r>
              <a:rPr lang="el-GR" dirty="0"/>
              <a:t> </a:t>
            </a:r>
            <a:r>
              <a:rPr lang="el-GR" b="1" dirty="0">
                <a:solidFill>
                  <a:srgbClr val="FF0000"/>
                </a:solidFill>
              </a:rPr>
              <a:t>«</a:t>
            </a:r>
            <a:r>
              <a:rPr lang="en-US" b="1" dirty="0">
                <a:solidFill>
                  <a:srgbClr val="FF0000"/>
                </a:solidFill>
              </a:rPr>
              <a:t>Achaeans</a:t>
            </a:r>
            <a:r>
              <a:rPr lang="el-GR" b="1" dirty="0">
                <a:solidFill>
                  <a:srgbClr val="FF0000"/>
                </a:solidFill>
              </a:rPr>
              <a:t>» </a:t>
            </a:r>
            <a:r>
              <a:rPr lang="en-US" b="1" dirty="0">
                <a:solidFill>
                  <a:srgbClr val="FF0000"/>
                </a:solidFill>
              </a:rPr>
              <a:t>came from the north </a:t>
            </a:r>
            <a:r>
              <a:rPr lang="el-GR" dirty="0"/>
              <a:t> </a:t>
            </a:r>
            <a:r>
              <a:rPr lang="en-US" dirty="0"/>
              <a:t>and stayed in Central and Southern Greece</a:t>
            </a:r>
            <a:r>
              <a:rPr lang="el-GR" dirty="0"/>
              <a:t>. </a:t>
            </a:r>
            <a:r>
              <a:rPr lang="en-US" b="1" dirty="0">
                <a:solidFill>
                  <a:srgbClr val="FF0000"/>
                </a:solidFill>
              </a:rPr>
              <a:t>They were the first Greeks</a:t>
            </a:r>
            <a:r>
              <a:rPr lang="el-GR" b="1" dirty="0">
                <a:solidFill>
                  <a:srgbClr val="FF0000"/>
                </a:solidFill>
              </a:rPr>
              <a:t>. </a:t>
            </a:r>
          </a:p>
          <a:p>
            <a:r>
              <a:rPr lang="en-US" dirty="0"/>
              <a:t>It was named after </a:t>
            </a:r>
            <a:r>
              <a:rPr lang="en-US" b="1" dirty="0">
                <a:solidFill>
                  <a:srgbClr val="FF0000"/>
                </a:solidFill>
              </a:rPr>
              <a:t>Mycenae</a:t>
            </a:r>
            <a:r>
              <a:rPr lang="el-GR" dirty="0">
                <a:solidFill>
                  <a:srgbClr val="FF0000"/>
                </a:solidFill>
              </a:rPr>
              <a:t>, </a:t>
            </a:r>
            <a:r>
              <a:rPr lang="en-US" dirty="0">
                <a:solidFill>
                  <a:srgbClr val="FF0000"/>
                </a:solidFill>
              </a:rPr>
              <a:t>which was situated in Peloponnese</a:t>
            </a:r>
            <a:r>
              <a:rPr lang="el-GR" dirty="0"/>
              <a:t> </a:t>
            </a:r>
            <a:r>
              <a:rPr lang="en-US" dirty="0"/>
              <a:t>and it was the largest </a:t>
            </a:r>
            <a:r>
              <a:rPr lang="en-US" dirty="0" err="1"/>
              <a:t>centre</a:t>
            </a:r>
            <a:r>
              <a:rPr lang="en-US" dirty="0"/>
              <a:t> of this civilization</a:t>
            </a:r>
            <a:r>
              <a:rPr lang="el-GR" dirty="0"/>
              <a:t> – </a:t>
            </a:r>
            <a:r>
              <a:rPr lang="en-US" dirty="0"/>
              <a:t>Palaces</a:t>
            </a:r>
            <a:r>
              <a:rPr lang="el-GR" dirty="0"/>
              <a:t>– </a:t>
            </a:r>
            <a:r>
              <a:rPr lang="en-US" dirty="0">
                <a:solidFill>
                  <a:srgbClr val="FF0000"/>
                </a:solidFill>
              </a:rPr>
              <a:t>“Cyclopean Walls”</a:t>
            </a:r>
            <a:r>
              <a:rPr lang="el-GR" dirty="0">
                <a:solidFill>
                  <a:srgbClr val="FF0000"/>
                </a:solidFill>
              </a:rPr>
              <a:t> -</a:t>
            </a:r>
            <a:r>
              <a:rPr lang="en-US" dirty="0">
                <a:solidFill>
                  <a:srgbClr val="FF0000"/>
                </a:solidFill>
              </a:rPr>
              <a:t>“Lion Gate”</a:t>
            </a:r>
            <a:r>
              <a:rPr lang="el-GR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>
                <a:solidFill>
                  <a:srgbClr val="FF0000"/>
                </a:solidFill>
              </a:rPr>
              <a:t>They became merchants too</a:t>
            </a:r>
            <a:r>
              <a:rPr lang="el-GR" dirty="0">
                <a:solidFill>
                  <a:srgbClr val="FF0000"/>
                </a:solidFill>
              </a:rPr>
              <a:t>.</a:t>
            </a:r>
            <a:r>
              <a:rPr lang="el-GR" dirty="0"/>
              <a:t> </a:t>
            </a:r>
            <a:r>
              <a:rPr lang="en-US" dirty="0"/>
              <a:t>They travelled all over the Mediterranean in their ships and reached even Egypt, Palestine and Cyprus.</a:t>
            </a:r>
            <a:endParaRPr lang="el-GR" dirty="0"/>
          </a:p>
          <a:p>
            <a:r>
              <a:rPr lang="en-US" dirty="0"/>
              <a:t>Later, Achaeans</a:t>
            </a:r>
            <a:r>
              <a:rPr lang="el-GR" dirty="0"/>
              <a:t> </a:t>
            </a:r>
            <a:r>
              <a:rPr lang="en-US" dirty="0"/>
              <a:t>campaigned against Troy</a:t>
            </a:r>
            <a:r>
              <a:rPr lang="el-GR" dirty="0"/>
              <a:t>.</a:t>
            </a:r>
            <a:endParaRPr lang="el-GR" dirty="0">
              <a:solidFill>
                <a:srgbClr val="FF0000"/>
              </a:solidFill>
            </a:endParaRPr>
          </a:p>
          <a:p>
            <a:endParaRPr lang="el-GR" dirty="0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80164" y="500042"/>
            <a:ext cx="2822559" cy="169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8924" y="2214554"/>
            <a:ext cx="4078360" cy="242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8726" y="4693620"/>
            <a:ext cx="4127836" cy="216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49528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Geometric era</a:t>
            </a:r>
            <a:r>
              <a:rPr lang="el-GR" sz="3600" b="1" dirty="0"/>
              <a:t> – 1100 – 800 </a:t>
            </a:r>
            <a:r>
              <a:rPr lang="en-US" sz="3600" b="1" dirty="0"/>
              <a:t>B</a:t>
            </a:r>
            <a:r>
              <a:rPr lang="el-GR" sz="3600" b="1" dirty="0"/>
              <a:t>.</a:t>
            </a:r>
            <a:r>
              <a:rPr lang="en-US" sz="3600" b="1" dirty="0"/>
              <a:t>C</a:t>
            </a:r>
            <a:r>
              <a:rPr lang="el-GR" sz="3600" b="1" dirty="0"/>
              <a:t>.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0810" y="500042"/>
            <a:ext cx="5643603" cy="5672158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 – 11</a:t>
            </a:r>
            <a:r>
              <a:rPr lang="en-US" baseline="30000" dirty="0" err="1">
                <a:solidFill>
                  <a:srgbClr val="FF0000"/>
                </a:solidFill>
              </a:rPr>
              <a:t>th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century b</a:t>
            </a:r>
            <a:r>
              <a:rPr lang="el-GR" dirty="0">
                <a:solidFill>
                  <a:srgbClr val="FF0000"/>
                </a:solidFill>
              </a:rPr>
              <a:t>.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l-GR" dirty="0">
                <a:solidFill>
                  <a:srgbClr val="FF0000"/>
                </a:solidFill>
              </a:rPr>
              <a:t>. </a:t>
            </a:r>
            <a:r>
              <a:rPr lang="en-US" dirty="0">
                <a:solidFill>
                  <a:srgbClr val="FF0000"/>
                </a:solidFill>
              </a:rPr>
              <a:t>the fall of powerful Mycenaean states</a:t>
            </a:r>
            <a:r>
              <a:rPr lang="el-GR" dirty="0">
                <a:solidFill>
                  <a:srgbClr val="FF0000"/>
                </a:solidFill>
              </a:rPr>
              <a:t> </a:t>
            </a:r>
          </a:p>
          <a:p>
            <a:r>
              <a:rPr lang="el-GR" dirty="0">
                <a:solidFill>
                  <a:srgbClr val="FF0000"/>
                </a:solidFill>
              </a:rPr>
              <a:t>1100 </a:t>
            </a:r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l-GR" dirty="0">
                <a:solidFill>
                  <a:srgbClr val="FF0000"/>
                </a:solidFill>
              </a:rPr>
              <a:t>.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l-GR" dirty="0">
                <a:solidFill>
                  <a:srgbClr val="FF0000"/>
                </a:solidFill>
              </a:rPr>
              <a:t>.  </a:t>
            </a:r>
            <a:r>
              <a:rPr lang="en-US" dirty="0">
                <a:solidFill>
                  <a:srgbClr val="FF0000"/>
                </a:solidFill>
              </a:rPr>
              <a:t>The Dorians descent</a:t>
            </a:r>
            <a:endParaRPr lang="el-GR" dirty="0">
              <a:solidFill>
                <a:srgbClr val="FF0000"/>
              </a:solidFill>
            </a:endParaRPr>
          </a:p>
          <a:p>
            <a:r>
              <a:rPr lang="el-GR" dirty="0"/>
              <a:t>1100 – 850 </a:t>
            </a:r>
            <a:r>
              <a:rPr lang="en-US" dirty="0"/>
              <a:t>b</a:t>
            </a:r>
            <a:r>
              <a:rPr lang="el-GR" dirty="0"/>
              <a:t>.</a:t>
            </a:r>
            <a:r>
              <a:rPr lang="en-US" dirty="0"/>
              <a:t>c</a:t>
            </a:r>
            <a:r>
              <a:rPr lang="el-GR" dirty="0"/>
              <a:t> – </a:t>
            </a:r>
            <a:r>
              <a:rPr lang="en-US" dirty="0"/>
              <a:t>population movements in Greece</a:t>
            </a:r>
            <a:r>
              <a:rPr lang="el-GR" dirty="0"/>
              <a:t> - </a:t>
            </a:r>
            <a:r>
              <a:rPr lang="en-US" dirty="0"/>
              <a:t>                  </a:t>
            </a:r>
            <a:r>
              <a:rPr lang="el-GR" dirty="0">
                <a:solidFill>
                  <a:srgbClr val="FF0000"/>
                </a:solidFill>
              </a:rPr>
              <a:t>Α΄ </a:t>
            </a:r>
            <a:r>
              <a:rPr lang="en-US" dirty="0">
                <a:solidFill>
                  <a:srgbClr val="FF0000"/>
                </a:solidFill>
              </a:rPr>
              <a:t>Colonization</a:t>
            </a:r>
            <a:endParaRPr lang="el-GR" dirty="0">
              <a:solidFill>
                <a:srgbClr val="FF0000"/>
              </a:solidFill>
            </a:endParaRPr>
          </a:p>
          <a:p>
            <a:r>
              <a:rPr lang="el-GR" dirty="0"/>
              <a:t>800 – 700 </a:t>
            </a:r>
            <a:r>
              <a:rPr lang="en-US" dirty="0"/>
              <a:t>b</a:t>
            </a:r>
            <a:r>
              <a:rPr lang="el-GR" dirty="0"/>
              <a:t>.</a:t>
            </a:r>
            <a:r>
              <a:rPr lang="en-US" dirty="0"/>
              <a:t>c</a:t>
            </a:r>
            <a:r>
              <a:rPr lang="el-GR" dirty="0"/>
              <a:t>. </a:t>
            </a:r>
            <a:r>
              <a:rPr lang="en-US" dirty="0">
                <a:solidFill>
                  <a:srgbClr val="FF0000"/>
                </a:solidFill>
              </a:rPr>
              <a:t>The Greek Alphabet</a:t>
            </a:r>
            <a:endParaRPr lang="el-GR" dirty="0">
              <a:solidFill>
                <a:srgbClr val="FF0000"/>
              </a:solidFill>
            </a:endParaRPr>
          </a:p>
          <a:p>
            <a:r>
              <a:rPr lang="el-GR" dirty="0"/>
              <a:t>8</a:t>
            </a:r>
            <a:r>
              <a:rPr lang="el-GR" baseline="30000" dirty="0"/>
              <a:t>ος</a:t>
            </a:r>
            <a:r>
              <a:rPr lang="el-GR" dirty="0"/>
              <a:t> </a:t>
            </a:r>
            <a:r>
              <a:rPr lang="en-US" dirty="0"/>
              <a:t>century</a:t>
            </a:r>
            <a:r>
              <a:rPr lang="el-GR" dirty="0"/>
              <a:t> </a:t>
            </a:r>
            <a:r>
              <a:rPr lang="en-US" dirty="0"/>
              <a:t>b</a:t>
            </a:r>
            <a:r>
              <a:rPr lang="el-GR" dirty="0"/>
              <a:t>.</a:t>
            </a:r>
            <a:r>
              <a:rPr lang="en-US" dirty="0"/>
              <a:t>c</a:t>
            </a:r>
            <a:r>
              <a:rPr lang="el-GR" dirty="0"/>
              <a:t>.</a:t>
            </a:r>
            <a:r>
              <a:rPr lang="en-US" dirty="0">
                <a:solidFill>
                  <a:srgbClr val="FF0000"/>
                </a:solidFill>
              </a:rPr>
              <a:t> Homer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/>
              <a:t>– </a:t>
            </a:r>
            <a:r>
              <a:rPr lang="en-US" dirty="0">
                <a:solidFill>
                  <a:srgbClr val="FF0000"/>
                </a:solidFill>
              </a:rPr>
              <a:t>“Homeric epics”</a:t>
            </a:r>
            <a:endParaRPr lang="el-GR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Art in Geometric era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880494" y="2571744"/>
            <a:ext cx="2940071" cy="130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8726" y="571480"/>
            <a:ext cx="2922123" cy="173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51998" y="714356"/>
            <a:ext cx="2138028" cy="152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7552" y="4643446"/>
            <a:ext cx="1844677" cy="133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51602" y="2500306"/>
            <a:ext cx="2230356" cy="163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495280"/>
          </a:xfrm>
        </p:spPr>
        <p:txBody>
          <a:bodyPr rtlCol="0">
            <a:normAutofit fontScale="90000"/>
          </a:bodyPr>
          <a:lstStyle/>
          <a:p>
            <a:pPr rtl="0"/>
            <a:r>
              <a:rPr lang="en-US" sz="3200" b="1" dirty="0"/>
              <a:t>ANCIENT (ARCHAIC) GREECE </a:t>
            </a:r>
            <a:r>
              <a:rPr lang="el-GR" sz="3200" b="1" dirty="0"/>
              <a:t>– 800 – 500 </a:t>
            </a:r>
            <a:r>
              <a:rPr lang="el-GR" sz="3200" b="1" dirty="0" err="1"/>
              <a:t>π.Χ.</a:t>
            </a:r>
            <a:r>
              <a:rPr lang="el-GR" sz="3200" b="1" dirty="0"/>
              <a:t> 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450810" y="500042"/>
            <a:ext cx="5786478" cy="6281758"/>
          </a:xfrm>
        </p:spPr>
        <p:txBody>
          <a:bodyPr rtlCol="0">
            <a:normAutofit lnSpcReduction="10000"/>
          </a:bodyPr>
          <a:lstStyle/>
          <a:p>
            <a:pPr algn="l"/>
            <a:r>
              <a:rPr lang="en-US" sz="3400" b="0" i="0" dirty="0">
                <a:solidFill>
                  <a:srgbClr val="181818"/>
                </a:solidFill>
                <a:effectLst/>
                <a:latin typeface="open-sans"/>
              </a:rPr>
              <a:t>The term </a:t>
            </a:r>
            <a:r>
              <a:rPr lang="en-US" sz="3400" b="0" i="0" dirty="0">
                <a:solidFill>
                  <a:srgbClr val="FF0000"/>
                </a:solidFill>
                <a:effectLst/>
                <a:latin typeface="open-sans"/>
              </a:rPr>
              <a:t>Ancient, or Archaic</a:t>
            </a:r>
            <a:r>
              <a:rPr lang="en-US" sz="3400" b="0" i="0" dirty="0">
                <a:solidFill>
                  <a:srgbClr val="181818"/>
                </a:solidFill>
                <a:effectLst/>
                <a:latin typeface="open-sans"/>
              </a:rPr>
              <a:t>, Greece refers to the years </a:t>
            </a:r>
            <a:r>
              <a:rPr lang="en-US" sz="3400" b="0" i="0" dirty="0">
                <a:solidFill>
                  <a:srgbClr val="FF0000"/>
                </a:solidFill>
                <a:effectLst/>
                <a:latin typeface="open-sans"/>
              </a:rPr>
              <a:t>700-480 B.C., </a:t>
            </a:r>
            <a:endParaRPr lang="el-GR" sz="3400" b="0" i="0" dirty="0">
              <a:solidFill>
                <a:srgbClr val="FF0000"/>
              </a:solidFill>
              <a:effectLst/>
              <a:latin typeface="open-sans"/>
            </a:endParaRPr>
          </a:p>
          <a:p>
            <a:pPr algn="l"/>
            <a:r>
              <a:rPr lang="el-GR" sz="3400" dirty="0">
                <a:latin typeface="open-sans"/>
              </a:rPr>
              <a:t>Κ</a:t>
            </a:r>
            <a:r>
              <a:rPr lang="en-US" sz="3400" b="0" i="0" dirty="0" err="1">
                <a:effectLst/>
                <a:latin typeface="open-sans"/>
              </a:rPr>
              <a:t>nown</a:t>
            </a:r>
            <a:r>
              <a:rPr lang="en-US" sz="3400" b="0" i="0" dirty="0">
                <a:effectLst/>
                <a:latin typeface="open-sans"/>
              </a:rPr>
              <a:t> for its </a:t>
            </a:r>
            <a:r>
              <a:rPr lang="en-US" sz="3400" b="0" i="0" dirty="0">
                <a:solidFill>
                  <a:srgbClr val="FF0000"/>
                </a:solidFill>
                <a:effectLst/>
                <a:latin typeface="open-sans"/>
              </a:rPr>
              <a:t>art, architecture and philosophy</a:t>
            </a:r>
            <a:r>
              <a:rPr lang="en-US" sz="3400" b="0" i="0" dirty="0">
                <a:solidFill>
                  <a:srgbClr val="181818"/>
                </a:solidFill>
                <a:effectLst/>
                <a:latin typeface="open-sans"/>
              </a:rPr>
              <a:t>. </a:t>
            </a:r>
            <a:endParaRPr lang="el-GR" sz="3400" b="0" i="0" dirty="0">
              <a:solidFill>
                <a:srgbClr val="181818"/>
              </a:solidFill>
              <a:effectLst/>
              <a:latin typeface="open-sans"/>
            </a:endParaRPr>
          </a:p>
          <a:p>
            <a:pPr algn="l"/>
            <a:r>
              <a:rPr lang="el-GR" sz="3400" b="0" i="0" dirty="0">
                <a:solidFill>
                  <a:srgbClr val="181818"/>
                </a:solidFill>
                <a:effectLst/>
                <a:latin typeface="open-sans"/>
              </a:rPr>
              <a:t>Ι</a:t>
            </a:r>
            <a:r>
              <a:rPr lang="en-US" sz="3400" b="0" i="0" dirty="0">
                <a:solidFill>
                  <a:srgbClr val="181818"/>
                </a:solidFill>
                <a:effectLst/>
                <a:latin typeface="open-sans"/>
              </a:rPr>
              <a:t>s known as the age in which the ‘</a:t>
            </a:r>
            <a:r>
              <a:rPr lang="en-US" sz="3400" b="0" i="0" dirty="0">
                <a:solidFill>
                  <a:srgbClr val="FF0000"/>
                </a:solidFill>
                <a:effectLst/>
                <a:latin typeface="open-sans"/>
              </a:rPr>
              <a:t>polis’, or city-state, was invented</a:t>
            </a:r>
            <a:r>
              <a:rPr lang="en-US" sz="3400" b="0" i="0" dirty="0">
                <a:solidFill>
                  <a:srgbClr val="181818"/>
                </a:solidFill>
                <a:effectLst/>
                <a:latin typeface="open-sans"/>
              </a:rPr>
              <a:t>. The </a:t>
            </a:r>
            <a:r>
              <a:rPr lang="en-US" sz="3400" dirty="0">
                <a:solidFill>
                  <a:srgbClr val="181818"/>
                </a:solidFill>
                <a:latin typeface="open-sans"/>
              </a:rPr>
              <a:t>‘</a:t>
            </a:r>
            <a:r>
              <a:rPr lang="en-US" sz="3400" b="0" i="0" dirty="0">
                <a:solidFill>
                  <a:srgbClr val="181818"/>
                </a:solidFill>
                <a:effectLst/>
                <a:latin typeface="open-sans"/>
              </a:rPr>
              <a:t>polis’ became the defining feature of Greek political life for hundreds of years.</a:t>
            </a:r>
          </a:p>
          <a:p>
            <a:pPr algn="l"/>
            <a:r>
              <a:rPr lang="en-US" sz="3400" b="0" i="0" dirty="0">
                <a:solidFill>
                  <a:srgbClr val="181818"/>
                </a:solidFill>
                <a:effectLst/>
                <a:latin typeface="open-sans"/>
              </a:rPr>
              <a:t>The </a:t>
            </a:r>
            <a:r>
              <a:rPr lang="en-US" sz="3400" b="0" i="0" dirty="0">
                <a:solidFill>
                  <a:srgbClr val="FF0000"/>
                </a:solidFill>
                <a:effectLst/>
                <a:latin typeface="open-sans"/>
              </a:rPr>
              <a:t>Birth of the City-State</a:t>
            </a:r>
          </a:p>
          <a:p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36865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737354" y="642918"/>
            <a:ext cx="1533731" cy="153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37619" y="642918"/>
            <a:ext cx="129022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09254" y="571480"/>
            <a:ext cx="1259714" cy="267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8694" y="2564904"/>
            <a:ext cx="1919605" cy="213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63924" y="4005064"/>
            <a:ext cx="2927846" cy="18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228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DCB2D8-5609-AD30-2245-AA820005E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760512"/>
          </a:xfrm>
        </p:spPr>
        <p:txBody>
          <a:bodyPr>
            <a:normAutofit/>
          </a:bodyPr>
          <a:lstStyle/>
          <a:p>
            <a:r>
              <a:rPr lang="en-US" sz="3600" dirty="0"/>
              <a:t>ANCIENT (ARCHAIC) GREECE </a:t>
            </a:r>
            <a:r>
              <a:rPr lang="el-GR" sz="3600" dirty="0"/>
              <a:t>– 800 – 500 π.Χ.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D3E9315-EBE9-F1C4-18F0-BA37CA55B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812" y="980728"/>
            <a:ext cx="5400601" cy="5191472"/>
          </a:xfrm>
        </p:spPr>
        <p:txBody>
          <a:bodyPr>
            <a:normAutofit fontScale="92500"/>
          </a:bodyPr>
          <a:lstStyle/>
          <a:p>
            <a:pPr algn="l"/>
            <a:r>
              <a:rPr lang="en-US" sz="2400" b="0" i="0" dirty="0">
                <a:solidFill>
                  <a:srgbClr val="181818"/>
                </a:solidFill>
                <a:effectLst/>
                <a:latin typeface="open-sans"/>
              </a:rPr>
              <a:t>They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open-sans"/>
              </a:rPr>
              <a:t>developed governments </a:t>
            </a:r>
            <a:r>
              <a:rPr lang="en-US" sz="2400" b="0" i="0" dirty="0">
                <a:solidFill>
                  <a:srgbClr val="181818"/>
                </a:solidFill>
                <a:effectLst/>
                <a:latin typeface="open-sans"/>
              </a:rPr>
              <a:t>and organized their citizens according to some sort of constitution or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open-sans"/>
              </a:rPr>
              <a:t>set of laws</a:t>
            </a:r>
            <a:r>
              <a:rPr lang="en-US" sz="2400" b="0" i="0" dirty="0">
                <a:solidFill>
                  <a:srgbClr val="181818"/>
                </a:solidFill>
                <a:effectLst/>
                <a:latin typeface="open-sans"/>
              </a:rPr>
              <a:t>. They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open-sans"/>
              </a:rPr>
              <a:t>raised armies </a:t>
            </a:r>
            <a:r>
              <a:rPr lang="en-US" sz="2400" b="0" i="0" dirty="0">
                <a:solidFill>
                  <a:srgbClr val="181818"/>
                </a:solidFill>
                <a:effectLst/>
                <a:latin typeface="open-sans"/>
              </a:rPr>
              <a:t>and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open-sans"/>
              </a:rPr>
              <a:t>collected taxes</a:t>
            </a:r>
            <a:r>
              <a:rPr lang="en-US" sz="2400" b="0" i="0" dirty="0">
                <a:solidFill>
                  <a:srgbClr val="181818"/>
                </a:solidFill>
                <a:effectLst/>
                <a:latin typeface="open-sans"/>
              </a:rPr>
              <a:t>. And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open-sans"/>
              </a:rPr>
              <a:t>every one of these city-states (known as poleis)</a:t>
            </a:r>
            <a:r>
              <a:rPr lang="en-US" sz="2400" b="0" i="0" dirty="0">
                <a:solidFill>
                  <a:srgbClr val="181818"/>
                </a:solidFill>
                <a:effectLst/>
                <a:latin typeface="open-sans"/>
              </a:rPr>
              <a:t> was said to be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open-sans"/>
              </a:rPr>
              <a:t>protected by a particular god or goddess</a:t>
            </a:r>
            <a:r>
              <a:rPr lang="en-US" sz="2400" b="0" i="0" dirty="0">
                <a:solidFill>
                  <a:srgbClr val="181818"/>
                </a:solidFill>
                <a:effectLst/>
                <a:latin typeface="open-sans"/>
              </a:rPr>
              <a:t>, to whom the citizens of the polis owed a great deal of reverence, respect and sacrifice. (Athens’s deity was Athena, for example; so was Sparta’s.)</a:t>
            </a:r>
            <a:endParaRPr lang="el-GR" sz="2400" b="0" i="0" dirty="0">
              <a:solidFill>
                <a:srgbClr val="181818"/>
              </a:solidFill>
              <a:effectLst/>
              <a:latin typeface="open-sans"/>
            </a:endParaRPr>
          </a:p>
          <a:p>
            <a:r>
              <a:rPr lang="el-GR" sz="2400" dirty="0">
                <a:solidFill>
                  <a:srgbClr val="FF0000"/>
                </a:solidFill>
                <a:latin typeface="open-sans"/>
              </a:rPr>
              <a:t>Ε</a:t>
            </a:r>
            <a:r>
              <a:rPr lang="en-US" sz="2400" dirty="0">
                <a:solidFill>
                  <a:srgbClr val="FF0000"/>
                </a:solidFill>
                <a:latin typeface="open-sans"/>
              </a:rPr>
              <a:t>very Greek city-state was different. </a:t>
            </a:r>
            <a:r>
              <a:rPr lang="en-US" sz="2400" dirty="0">
                <a:solidFill>
                  <a:srgbClr val="181818"/>
                </a:solidFill>
                <a:latin typeface="open-sans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open-sans"/>
              </a:rPr>
              <a:t>largest, </a:t>
            </a:r>
            <a:r>
              <a:rPr lang="en-US" sz="2400" u="sng" dirty="0">
                <a:solidFill>
                  <a:srgbClr val="FF0000"/>
                </a:solidFill>
                <a:latin typeface="open-sans"/>
                <a:hlinkClick r:id="rId2"/>
              </a:rPr>
              <a:t>Sparta</a:t>
            </a:r>
            <a:r>
              <a:rPr lang="en-US" sz="2400" dirty="0">
                <a:solidFill>
                  <a:srgbClr val="181818"/>
                </a:solidFill>
                <a:latin typeface="open-sans"/>
              </a:rPr>
              <a:t>, controlled about 300 square miles of territory; the smallest had just a few hundred people</a:t>
            </a:r>
            <a:r>
              <a:rPr lang="en-US" dirty="0">
                <a:solidFill>
                  <a:srgbClr val="181818"/>
                </a:solidFill>
                <a:latin typeface="open-sans"/>
              </a:rPr>
              <a:t>. </a:t>
            </a:r>
            <a:endParaRPr lang="el-GR" dirty="0">
              <a:solidFill>
                <a:srgbClr val="181818"/>
              </a:solidFill>
              <a:latin typeface="open-sans"/>
            </a:endParaRPr>
          </a:p>
          <a:p>
            <a:endParaRPr lang="el-GR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575C328C-DE51-030E-382A-EA0A2399229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297613" y="2588022"/>
            <a:ext cx="4976812" cy="269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5625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566718"/>
          </a:xfrm>
        </p:spPr>
        <p:txBody>
          <a:bodyPr>
            <a:normAutofit/>
          </a:bodyPr>
          <a:lstStyle/>
          <a:p>
            <a:r>
              <a:rPr lang="en-US" sz="3200" dirty="0"/>
              <a:t>ANCIENT (ARCHAIC) GREECE </a:t>
            </a:r>
            <a:r>
              <a:rPr lang="el-GR" sz="3200" dirty="0"/>
              <a:t>– 800 – 500 </a:t>
            </a:r>
            <a:r>
              <a:rPr lang="el-GR" sz="3200" dirty="0" err="1"/>
              <a:t>π.Χ.</a:t>
            </a:r>
            <a:r>
              <a:rPr lang="el-GR" sz="3200" dirty="0"/>
              <a:t> </a:t>
            </a:r>
          </a:p>
        </p:txBody>
      </p:sp>
      <p:sp>
        <p:nvSpPr>
          <p:cNvPr id="8" name="7 - Θέση περιεχομένου"/>
          <p:cNvSpPr>
            <a:spLocks noGrp="1"/>
          </p:cNvSpPr>
          <p:nvPr>
            <p:ph sz="half" idx="1"/>
          </p:nvPr>
        </p:nvSpPr>
        <p:spPr>
          <a:xfrm>
            <a:off x="522248" y="500042"/>
            <a:ext cx="5572165" cy="5672158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181818"/>
                </a:solidFill>
                <a:latin typeface="open-sans"/>
              </a:rPr>
              <a:t>They </a:t>
            </a:r>
            <a:r>
              <a:rPr lang="en-US" dirty="0">
                <a:solidFill>
                  <a:srgbClr val="FF0000"/>
                </a:solidFill>
                <a:latin typeface="open-sans"/>
              </a:rPr>
              <a:t>all had economies that were based on agriculture, not trade</a:t>
            </a:r>
            <a:r>
              <a:rPr lang="en-US" dirty="0">
                <a:solidFill>
                  <a:srgbClr val="181818"/>
                </a:solidFill>
                <a:latin typeface="open-sans"/>
              </a:rPr>
              <a:t>: For this reason, land was every city-state’s most valuable resource.</a:t>
            </a:r>
            <a:endParaRPr lang="el-GR" dirty="0">
              <a:solidFill>
                <a:srgbClr val="181818"/>
              </a:solidFill>
              <a:latin typeface="open-sans"/>
            </a:endParaRPr>
          </a:p>
          <a:p>
            <a:r>
              <a:rPr lang="en-US" dirty="0">
                <a:solidFill>
                  <a:srgbClr val="FF0000"/>
                </a:solidFill>
              </a:rPr>
              <a:t>State status</a:t>
            </a:r>
            <a:r>
              <a:rPr lang="el-GR" dirty="0">
                <a:solidFill>
                  <a:srgbClr val="FF0000"/>
                </a:solidFill>
              </a:rPr>
              <a:t>: </a:t>
            </a:r>
            <a:r>
              <a:rPr lang="en-US" dirty="0">
                <a:solidFill>
                  <a:srgbClr val="FF0000"/>
                </a:solidFill>
              </a:rPr>
              <a:t>Reign</a:t>
            </a:r>
            <a:r>
              <a:rPr lang="el-GR" dirty="0">
                <a:solidFill>
                  <a:srgbClr val="FF0000"/>
                </a:solidFill>
              </a:rPr>
              <a:t> – </a:t>
            </a:r>
            <a:r>
              <a:rPr lang="en-US" dirty="0">
                <a:solidFill>
                  <a:srgbClr val="FF0000"/>
                </a:solidFill>
              </a:rPr>
              <a:t>Aristocracy</a:t>
            </a:r>
            <a:r>
              <a:rPr lang="el-GR" dirty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Oligarchy</a:t>
            </a:r>
            <a:r>
              <a:rPr lang="el-GR" dirty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Tyranny</a:t>
            </a:r>
            <a:r>
              <a:rPr lang="el-GR" dirty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Democracy</a:t>
            </a:r>
            <a:r>
              <a:rPr lang="el-GR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>
                <a:solidFill>
                  <a:srgbClr val="181818"/>
                </a:solidFill>
                <a:latin typeface="open-sans"/>
              </a:rPr>
              <a:t>Also, most had overthrown </a:t>
            </a:r>
            <a:r>
              <a:rPr lang="en-US" dirty="0">
                <a:solidFill>
                  <a:srgbClr val="FF0000"/>
                </a:solidFill>
                <a:latin typeface="open-sans"/>
              </a:rPr>
              <a:t>their hereditary kings, or </a:t>
            </a:r>
            <a:r>
              <a:rPr lang="en-US" dirty="0" err="1">
                <a:solidFill>
                  <a:srgbClr val="FF0000"/>
                </a:solidFill>
                <a:latin typeface="open-sans"/>
              </a:rPr>
              <a:t>basileus</a:t>
            </a:r>
            <a:r>
              <a:rPr lang="en-US" dirty="0">
                <a:solidFill>
                  <a:srgbClr val="181818"/>
                </a:solidFill>
                <a:latin typeface="open-sans"/>
              </a:rPr>
              <a:t>, and </a:t>
            </a:r>
            <a:r>
              <a:rPr lang="en-US" dirty="0">
                <a:solidFill>
                  <a:srgbClr val="FF0000"/>
                </a:solidFill>
                <a:latin typeface="open-sans"/>
              </a:rPr>
              <a:t>were ruled </a:t>
            </a:r>
            <a:r>
              <a:rPr lang="en-US" dirty="0">
                <a:solidFill>
                  <a:srgbClr val="181818"/>
                </a:solidFill>
                <a:latin typeface="open-sans"/>
              </a:rPr>
              <a:t>by a small number of </a:t>
            </a:r>
            <a:r>
              <a:rPr lang="en-US" dirty="0">
                <a:solidFill>
                  <a:srgbClr val="FF0000"/>
                </a:solidFill>
                <a:latin typeface="open-sans"/>
              </a:rPr>
              <a:t>wealthy aristocrats</a:t>
            </a:r>
            <a:r>
              <a:rPr lang="en-US" dirty="0">
                <a:solidFill>
                  <a:srgbClr val="181818"/>
                </a:solidFill>
                <a:latin typeface="open-sans"/>
              </a:rPr>
              <a:t>.</a:t>
            </a:r>
            <a:endParaRPr lang="el-GR" dirty="0">
              <a:solidFill>
                <a:srgbClr val="181818"/>
              </a:solidFill>
              <a:latin typeface="open-sans"/>
            </a:endParaRPr>
          </a:p>
          <a:p>
            <a:r>
              <a:rPr lang="en-US" dirty="0">
                <a:solidFill>
                  <a:srgbClr val="181818"/>
                </a:solidFill>
                <a:latin typeface="open-sans"/>
              </a:rPr>
              <a:t>These people </a:t>
            </a:r>
            <a:r>
              <a:rPr lang="en-US" dirty="0">
                <a:solidFill>
                  <a:srgbClr val="FF0000"/>
                </a:solidFill>
                <a:latin typeface="open-sans"/>
              </a:rPr>
              <a:t>monopolized political power</a:t>
            </a:r>
            <a:r>
              <a:rPr lang="en-US" dirty="0">
                <a:solidFill>
                  <a:srgbClr val="181818"/>
                </a:solidFill>
                <a:latin typeface="open-sans"/>
              </a:rPr>
              <a:t>. (For example, they refused to let ordinary people serve on councils or assemblies.) They also </a:t>
            </a:r>
            <a:r>
              <a:rPr lang="en-US" dirty="0">
                <a:solidFill>
                  <a:srgbClr val="FF0000"/>
                </a:solidFill>
                <a:latin typeface="open-sans"/>
              </a:rPr>
              <a:t>monopolized the best farmland</a:t>
            </a:r>
            <a:r>
              <a:rPr lang="en-US" dirty="0">
                <a:solidFill>
                  <a:srgbClr val="181818"/>
                </a:solidFill>
                <a:latin typeface="open-sans"/>
              </a:rPr>
              <a:t>, and some even </a:t>
            </a:r>
            <a:r>
              <a:rPr lang="en-US" dirty="0">
                <a:solidFill>
                  <a:srgbClr val="FF0000"/>
                </a:solidFill>
                <a:latin typeface="open-sans"/>
              </a:rPr>
              <a:t>claimed to be descended from the </a:t>
            </a:r>
            <a:r>
              <a:rPr lang="en-US" u="sng" dirty="0">
                <a:solidFill>
                  <a:srgbClr val="FF0000"/>
                </a:solidFill>
                <a:latin typeface="open-sans"/>
                <a:hlinkClick r:id="rId2"/>
              </a:rPr>
              <a:t>Greek gods</a:t>
            </a:r>
            <a:r>
              <a:rPr lang="en-US" dirty="0">
                <a:solidFill>
                  <a:srgbClr val="FF0000"/>
                </a:solidFill>
                <a:latin typeface="open-sans"/>
              </a:rPr>
              <a:t>. </a:t>
            </a:r>
            <a:endParaRPr lang="el-GR" dirty="0">
              <a:solidFill>
                <a:srgbClr val="FF0000"/>
              </a:solidFill>
              <a:latin typeface="open-sans"/>
            </a:endParaRPr>
          </a:p>
          <a:p>
            <a:endParaRPr lang="en-US" dirty="0">
              <a:solidFill>
                <a:srgbClr val="181818"/>
              </a:solidFill>
              <a:latin typeface="open-sans"/>
            </a:endParaRPr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51602" y="571480"/>
            <a:ext cx="3251187" cy="184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0164" y="2571744"/>
            <a:ext cx="3544283" cy="337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- TextBox"/>
          <p:cNvSpPr txBox="1"/>
          <p:nvPr/>
        </p:nvSpPr>
        <p:spPr>
          <a:xfrm>
            <a:off x="8523304" y="2928934"/>
            <a:ext cx="2571768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>
                <a:solidFill>
                  <a:srgbClr val="FF0000"/>
                </a:solidFill>
              </a:rPr>
              <a:t>Reign -Aristocracy</a:t>
            </a:r>
            <a:endParaRPr lang="el-GR" sz="2000" b="1" dirty="0">
              <a:solidFill>
                <a:srgbClr val="FF0000"/>
              </a:solidFill>
            </a:endParaRPr>
          </a:p>
          <a:p>
            <a:pPr>
              <a:lnSpc>
                <a:spcPct val="95000"/>
              </a:lnSpc>
            </a:pPr>
            <a:r>
              <a:rPr lang="en-US" b="1" dirty="0">
                <a:solidFill>
                  <a:srgbClr val="FF0000"/>
                </a:solidFill>
              </a:rPr>
              <a:t> 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6" name="15 - TextBox"/>
          <p:cNvSpPr txBox="1"/>
          <p:nvPr/>
        </p:nvSpPr>
        <p:spPr>
          <a:xfrm>
            <a:off x="8809056" y="3857628"/>
            <a:ext cx="1714512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>
                <a:solidFill>
                  <a:srgbClr val="FF0000"/>
                </a:solidFill>
              </a:rPr>
              <a:t>Oligarchy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7" name="16 - TextBox"/>
          <p:cNvSpPr txBox="1"/>
          <p:nvPr/>
        </p:nvSpPr>
        <p:spPr>
          <a:xfrm>
            <a:off x="9451998" y="5357826"/>
            <a:ext cx="2286016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>
                <a:solidFill>
                  <a:srgbClr val="FF0000"/>
                </a:solidFill>
              </a:rPr>
              <a:t>Democracy </a:t>
            </a:r>
            <a:endParaRPr lang="el-GR" sz="2800" b="1" dirty="0">
              <a:solidFill>
                <a:srgbClr val="FF0000"/>
              </a:solidFill>
            </a:endParaRPr>
          </a:p>
        </p:txBody>
      </p:sp>
      <p:sp>
        <p:nvSpPr>
          <p:cNvPr id="19" name="18 - TextBox"/>
          <p:cNvSpPr txBox="1"/>
          <p:nvPr/>
        </p:nvSpPr>
        <p:spPr>
          <a:xfrm>
            <a:off x="9094808" y="4572008"/>
            <a:ext cx="1714512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>
                <a:solidFill>
                  <a:srgbClr val="FF0000"/>
                </a:solidFill>
              </a:rPr>
              <a:t>Tyranny</a:t>
            </a:r>
            <a:endParaRPr lang="el-G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Παρουσίαση επίσκεψης γνωριμίας στην τάξ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976228_TF03460507.potx" id="{4143AE75-860F-415F-BFE3-51FA47C49FA4}" vid="{AF152FAA-1E05-4494-B255-03C390A6C368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Παρουσίαση επίσκεψης γνωριμίας στην τάξη</Template>
  <TotalTime>550</TotalTime>
  <Words>1409</Words>
  <Application>Microsoft Office PowerPoint</Application>
  <PresentationFormat>Προσαρμογή</PresentationFormat>
  <Paragraphs>118</Paragraphs>
  <Slides>25</Slides>
  <Notes>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31" baseType="lpstr">
      <vt:lpstr>Arial</vt:lpstr>
      <vt:lpstr>Century Gothic</vt:lpstr>
      <vt:lpstr>Georgia</vt:lpstr>
      <vt:lpstr>open-sans</vt:lpstr>
      <vt:lpstr>Tahoma</vt:lpstr>
      <vt:lpstr>Παρουσίαση επίσκεψης γνωριμίας στην τάξη</vt:lpstr>
      <vt:lpstr>ANCIENT GREEK    CIVILIZATION</vt:lpstr>
      <vt:lpstr>      Greek History THE STONE AGE </vt:lpstr>
      <vt:lpstr>BRONZE AGE – 3.200 – 1100 B.C.  </vt:lpstr>
      <vt:lpstr>BRONZE AGE – 3.200 – 1100 B.C. </vt:lpstr>
      <vt:lpstr>BRONZE AGE – 3.200 – 1100 B.C. </vt:lpstr>
      <vt:lpstr>Geometric era – 1100 – 800 B.C. </vt:lpstr>
      <vt:lpstr>ANCIENT (ARCHAIC) GREECE – 800 – 500 π.Χ. </vt:lpstr>
      <vt:lpstr>ANCIENT (ARCHAIC) GREECE – 800 – 500 π.Χ. </vt:lpstr>
      <vt:lpstr>ANCIENT (ARCHAIC) GREECE – 800 – 500 π.Χ. </vt:lpstr>
      <vt:lpstr>ANCIENT (ARCHAIC) GREECE – 800 – 500 π.Χ. </vt:lpstr>
      <vt:lpstr>ANCIENT (ARCHAIC) GREECE – 800 – 500 π.Χ. </vt:lpstr>
      <vt:lpstr>      Archaic Renaissance </vt:lpstr>
      <vt:lpstr>     Classical Greece – 500 – 323 B.C. </vt:lpstr>
      <vt:lpstr>   Classical Greece – 500 – 323 B.C. </vt:lpstr>
      <vt:lpstr>Classical Greece – 500 – 323 B.C. </vt:lpstr>
      <vt:lpstr>        THE ACROPOLIS IN ATHENS</vt:lpstr>
      <vt:lpstr>             THE PARTHENON </vt:lpstr>
      <vt:lpstr>     TEMPLE OF ATHENA – ATHENS </vt:lpstr>
      <vt:lpstr>  SANCTUARY OF ATHENA IN DELPHI</vt:lpstr>
      <vt:lpstr>THE AMPHITHEATRE IN EPIDAURUS</vt:lpstr>
      <vt:lpstr>Alexander the Great</vt:lpstr>
      <vt:lpstr>HELLENISTIC GREECE – 323 – 31 Β.C.</vt:lpstr>
      <vt:lpstr>Ει θεοί διαλέγονται, την των Ελλήνων γλώττη χρώνται</vt:lpstr>
      <vt:lpstr>The Greek History</vt:lpstr>
      <vt:lpstr>Why is Ancient Greece important?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ATHINA GRIGORA</cp:lastModifiedBy>
  <cp:revision>164</cp:revision>
  <dcterms:created xsi:type="dcterms:W3CDTF">2022-05-19T13:44:03Z</dcterms:created>
  <dcterms:modified xsi:type="dcterms:W3CDTF">2023-06-28T12:17:04Z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