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9" r:id="rId6"/>
    <p:sldId id="270" r:id="rId7"/>
    <p:sldId id="260" r:id="rId8"/>
    <p:sldId id="261" r:id="rId9"/>
    <p:sldId id="272" r:id="rId10"/>
    <p:sldId id="273" r:id="rId11"/>
    <p:sldId id="262" r:id="rId12"/>
    <p:sldId id="274" r:id="rId13"/>
    <p:sldId id="271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3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7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5C89-2E28-4777-95B0-BA7EECAE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52321-4D71-4DA8-BD2C-DC22FC1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</p:spPr>
        <p:txBody>
          <a:bodyPr>
            <a:normAutofit/>
          </a:bodyPr>
          <a:lstStyle>
            <a:lvl1pPr marL="0" indent="0" algn="ctr">
              <a:buNone/>
              <a:defRPr sz="1400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7183-71EA-4A92-8609-41ECB53F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ABB3-C77E-4F08-800B-E0320E2EFBD1}" type="datetimeFigureOut">
              <a:rPr lang="it-IT" smtClean="0"/>
              <a:t>28/06/2023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9F2E6-1ECC-4081-8EBF-C80C6C9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3FA67-CD72-4503-BA25-FEC8801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BC75E-5BFB-47F8-91F7-90753D97AB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162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3CBE-1EA9-4E8B-A281-C50B792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EB1A0-A59D-4CB9-BABB-C6BF1D2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265B-940D-433C-AD76-2D6A424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ABB3-C77E-4F08-800B-E0320E2EFBD1}" type="datetimeFigureOut">
              <a:rPr lang="it-IT" smtClean="0"/>
              <a:t>28/06/2023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AB98E-314F-45C4-9A64-AD3FAE05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9F32-B214-4A0C-8669-7FE4BA44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BC75E-5BFB-47F8-91F7-90753D97AB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9840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E4A6D-DAA1-4551-A093-3C36C1C8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5FDA9-71CD-4B86-B291-BEBA43D8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F5B1-B635-4479-A426-B1D4066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ABB3-C77E-4F08-800B-E0320E2EFBD1}" type="datetimeFigureOut">
              <a:rPr lang="it-IT" smtClean="0"/>
              <a:t>28/06/2023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33098-8769-47C3-80B2-C2942F9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A9297-65D4-45BE-BE6C-5531FC6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BC75E-5BFB-47F8-91F7-90753D97AB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924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ABB3-C77E-4F08-800B-E0320E2EFBD1}" type="datetimeFigureOut">
              <a:rPr lang="it-IT" smtClean="0"/>
              <a:t>28/06/2023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BC75E-5BFB-47F8-91F7-90753D97AB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0372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ABB3-C77E-4F08-800B-E0320E2EFBD1}" type="datetimeFigureOut">
              <a:rPr lang="it-IT" smtClean="0"/>
              <a:t>28/06/2023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BC75E-5BFB-47F8-91F7-90753D97AB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0895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E563-D552-439E-8DF5-45062D8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873-2DD5-456E-A3A9-FE408419E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1825625"/>
            <a:ext cx="4684057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6B04C-FB9E-4A9E-8892-4B5B70289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2" y="1825625"/>
            <a:ext cx="4684058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2F0B4-0E86-473E-BC42-78D856A0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ABB3-C77E-4F08-800B-E0320E2EFBD1}" type="datetimeFigureOut">
              <a:rPr lang="it-IT" smtClean="0"/>
              <a:t>28/06/2023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9537-F43C-4042-B165-A00358F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9F52F-61F2-4FEE-8989-2FB4001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BC75E-5BFB-47F8-91F7-90753D97AB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3208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4872133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9809" y="1681163"/>
            <a:ext cx="4849909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0" y="2505075"/>
            <a:ext cx="4872134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ABB3-C77E-4F08-800B-E0320E2EFBD1}" type="datetimeFigureOut">
              <a:rPr lang="it-IT" smtClean="0"/>
              <a:t>28/06/2023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BC75E-5BFB-47F8-91F7-90753D97AB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1134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ABB3-C77E-4F08-800B-E0320E2EFBD1}" type="datetimeFigureOut">
              <a:rPr lang="it-IT" smtClean="0"/>
              <a:t>28/06/2023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BC75E-5BFB-47F8-91F7-90753D97AB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3098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ABB3-C77E-4F08-800B-E0320E2EFBD1}" type="datetimeFigureOut">
              <a:rPr lang="it-IT" smtClean="0"/>
              <a:t>28/06/2023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BC75E-5BFB-47F8-91F7-90753D97AB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0674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D3CB-0541-46AD-B35E-0E0A137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8EFDE-1D7D-46B8-AB55-A3C02EDD1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2153" cy="5403850"/>
          </a:xfrm>
        </p:spPr>
        <p:txBody>
          <a:bodyPr/>
          <a:lstStyle>
            <a:lvl1pPr>
              <a:defRPr sz="3200"/>
            </a:lvl1pPr>
            <a:lvl2pPr>
              <a:defRPr sz="2800" b="1"/>
            </a:lvl2pPr>
            <a:lvl3pPr>
              <a:defRPr sz="2400" b="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1D2F5-DB36-4943-8A14-96AFC4883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07D4-6597-444C-9EFD-62021AE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ABB3-C77E-4F08-800B-E0320E2EFBD1}" type="datetimeFigureOut">
              <a:rPr lang="it-IT" smtClean="0"/>
              <a:t>28/06/2023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D0D2C-70E8-4A24-9727-BEAF10B1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9E0F6-7216-48A1-8BCA-770C6DE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BC75E-5BFB-47F8-91F7-90753D97AB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2037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BEBD-5F1A-4111-A7F2-1CE82C9A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0517FB-4008-4F68-B193-482971BA7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06C5F-0885-458F-9B21-47E60171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6F2E-B752-4D78-8DC4-C96A1A00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ABB3-C77E-4F08-800B-E0320E2EFBD1}" type="datetimeFigureOut">
              <a:rPr lang="it-IT" smtClean="0"/>
              <a:t>28/06/2023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7751-8BB8-4224-870A-A2953E76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2CE94-BD7E-44B3-9B5E-67D4BD3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BC75E-5BFB-47F8-91F7-90753D97AB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100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1AFD227-869A-489C-A9B5-3F0498DF3C0C}"/>
              </a:ext>
            </a:extLst>
          </p:cNvPr>
          <p:cNvGrpSpPr/>
          <p:nvPr/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2C92ABB3-C77E-4F08-800B-E0320E2EFBD1}" type="datetimeFigureOut">
              <a:rPr lang="it-IT" smtClean="0"/>
              <a:t>28/06/2023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9D0BC75E-5BFB-47F8-91F7-90753D97AB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8706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hyperlink" Target="https://it.wikipedia.org/wiki/San_Donato" TargetMode="External"/><Relationship Id="rId7" Type="http://schemas.openxmlformats.org/officeDocument/2006/relationships/image" Target="../media/image10.jpeg"/><Relationship Id="rId2" Type="http://schemas.openxmlformats.org/officeDocument/2006/relationships/hyperlink" Target="https://it.wikipedia.org/wiki/Santa_Giusta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hyperlink" Target="https://it.wikipedia.org/wiki/Madonna_degli_Angeli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2BAE2F-72F0-414F-BF98-F5C8FE9B91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68033" y="179048"/>
            <a:ext cx="8385048" cy="1166496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  <a:latin typeface="Bahnschrift SemiBold Condensed" panose="020B0502040204020203" pitchFamily="34" charset="0"/>
              </a:rPr>
              <a:t>MY HOMETOWN: LANCIANO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BB94511-00A4-4659-A3A9-A8F794D6E9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5" name="Picture 2" descr="Lanciano (Ch): giornata di visite per la Penisola del Tesoro - Eventi Arte  e cultura">
            <a:extLst>
              <a:ext uri="{FF2B5EF4-FFF2-40B4-BE49-F238E27FC236}">
                <a16:creationId xmlns:a16="http://schemas.microsoft.com/office/drawing/2014/main" id="{82D03FB1-F7F0-47C5-A347-1AF6A103C1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040" y="1803330"/>
            <a:ext cx="4183804" cy="2787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otel Ristorante a Lanciano in Abruzzo - La Furnacelle">
            <a:extLst>
              <a:ext uri="{FF2B5EF4-FFF2-40B4-BE49-F238E27FC236}">
                <a16:creationId xmlns:a16="http://schemas.microsoft.com/office/drawing/2014/main" id="{E9EFD6A0-B2B8-4368-A6A8-CC66C2DD54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942" y="1382501"/>
            <a:ext cx="4908410" cy="3681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anciano Visit Lanciano turismo, cultura, tradizioni e shopping - il  portale del turismo in città">
            <a:extLst>
              <a:ext uri="{FF2B5EF4-FFF2-40B4-BE49-F238E27FC236}">
                <a16:creationId xmlns:a16="http://schemas.microsoft.com/office/drawing/2014/main" id="{F88440B6-3876-4CDA-896C-05330EB2D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008" y="4051350"/>
            <a:ext cx="3452888" cy="255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397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32D0D5-4BD1-4E64-9789-980FBDEBB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Typical</a:t>
            </a:r>
            <a:r>
              <a:rPr lang="it-IT" dirty="0"/>
              <a:t> </a:t>
            </a:r>
            <a:r>
              <a:rPr lang="it-IT" dirty="0" err="1"/>
              <a:t>dishes</a:t>
            </a:r>
            <a:r>
              <a:rPr lang="it-IT" dirty="0"/>
              <a:t> in Lanciano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6581A0-951D-4BF1-A83A-C49D57564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want</a:t>
            </a:r>
            <a:r>
              <a:rPr lang="it-IT" dirty="0"/>
              <a:t> to </a:t>
            </a:r>
            <a:r>
              <a:rPr lang="it-IT" dirty="0" err="1"/>
              <a:t>eat</a:t>
            </a:r>
            <a:r>
              <a:rPr lang="it-IT" dirty="0"/>
              <a:t> </a:t>
            </a:r>
            <a:r>
              <a:rPr lang="it-IT" dirty="0" err="1"/>
              <a:t>something</a:t>
            </a:r>
            <a:r>
              <a:rPr lang="it-IT" dirty="0"/>
              <a:t> </a:t>
            </a:r>
            <a:r>
              <a:rPr lang="it-IT" dirty="0" err="1"/>
              <a:t>sweet</a:t>
            </a:r>
            <a:r>
              <a:rPr lang="it-IT" dirty="0"/>
              <a:t> </a:t>
            </a:r>
            <a:r>
              <a:rPr lang="it-IT" dirty="0" err="1"/>
              <a:t>instead</a:t>
            </a:r>
            <a:r>
              <a:rPr lang="it-IT" dirty="0"/>
              <a:t>, </a:t>
            </a:r>
            <a:r>
              <a:rPr lang="it-IT" dirty="0" err="1"/>
              <a:t>you</a:t>
            </a:r>
            <a:r>
              <a:rPr lang="it-IT" dirty="0"/>
              <a:t> can </a:t>
            </a:r>
            <a:r>
              <a:rPr lang="it-IT" dirty="0" err="1"/>
              <a:t>eat</a:t>
            </a:r>
            <a:r>
              <a:rPr lang="it-IT" dirty="0"/>
              <a:t> the </a:t>
            </a:r>
            <a:r>
              <a:rPr lang="it-IT" dirty="0" err="1"/>
              <a:t>bocconotti</a:t>
            </a:r>
            <a:r>
              <a:rPr lang="it-IT" dirty="0"/>
              <a:t>! </a:t>
            </a:r>
            <a:r>
              <a:rPr lang="it-IT" dirty="0" err="1"/>
              <a:t>They</a:t>
            </a:r>
            <a:r>
              <a:rPr lang="it-IT" dirty="0"/>
              <a:t> are </a:t>
            </a:r>
            <a:r>
              <a:rPr lang="it-IT" dirty="0" err="1"/>
              <a:t>sweets</a:t>
            </a:r>
            <a:r>
              <a:rPr lang="it-IT" dirty="0"/>
              <a:t> made of </a:t>
            </a:r>
            <a:r>
              <a:rPr lang="it-IT" dirty="0" err="1"/>
              <a:t>shortcrust</a:t>
            </a:r>
            <a:r>
              <a:rPr lang="it-IT" dirty="0"/>
              <a:t> </a:t>
            </a:r>
            <a:r>
              <a:rPr lang="it-IT" dirty="0" err="1"/>
              <a:t>pastry</a:t>
            </a:r>
            <a:r>
              <a:rPr lang="it-IT" dirty="0"/>
              <a:t> and inside of </a:t>
            </a:r>
            <a:r>
              <a:rPr lang="it-IT" dirty="0" err="1"/>
              <a:t>them</a:t>
            </a:r>
            <a:r>
              <a:rPr lang="it-IT" dirty="0"/>
              <a:t> </a:t>
            </a:r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chocolate</a:t>
            </a:r>
            <a:r>
              <a:rPr lang="it-IT" dirty="0"/>
              <a:t> or </a:t>
            </a:r>
            <a:r>
              <a:rPr lang="it-IT" dirty="0" err="1"/>
              <a:t>marmelade</a:t>
            </a:r>
            <a:r>
              <a:rPr lang="it-IT" dirty="0"/>
              <a:t>.</a:t>
            </a:r>
          </a:p>
        </p:txBody>
      </p:sp>
      <p:pic>
        <p:nvPicPr>
          <p:cNvPr id="4098" name="Picture 2" descr="Bocconotti - Ricetta Bocconotti di Misya">
            <a:extLst>
              <a:ext uri="{FF2B5EF4-FFF2-40B4-BE49-F238E27FC236}">
                <a16:creationId xmlns:a16="http://schemas.microsoft.com/office/drawing/2014/main" id="{2B95138E-BF35-43F8-B4A8-4F9D2F82A8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613" y="3662363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Ricetta Bocconotti calabresi - Le Ricette di Buonissimo">
            <a:extLst>
              <a:ext uri="{FF2B5EF4-FFF2-40B4-BE49-F238E27FC236}">
                <a16:creationId xmlns:a16="http://schemas.microsoft.com/office/drawing/2014/main" id="{E58F3C61-07D0-4DBC-98F4-A0E67EC094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3538" y="4395788"/>
            <a:ext cx="280987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2965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FF6A79-5B31-4E0B-B5E3-BDECA4B98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If</a:t>
            </a:r>
            <a:r>
              <a:rPr lang="it-IT" dirty="0"/>
              <a:t> I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any</a:t>
            </a:r>
            <a:r>
              <a:rPr lang="it-IT" dirty="0"/>
              <a:t> free time, </a:t>
            </a:r>
            <a:r>
              <a:rPr lang="it-IT" dirty="0" err="1"/>
              <a:t>where</a:t>
            </a:r>
            <a:r>
              <a:rPr lang="it-IT" dirty="0"/>
              <a:t> </a:t>
            </a:r>
            <a:r>
              <a:rPr lang="it-IT" dirty="0" err="1"/>
              <a:t>should</a:t>
            </a:r>
            <a:r>
              <a:rPr lang="it-IT" dirty="0"/>
              <a:t> I go?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6D6F23-56FB-4B62-84DD-E4F3DC6B0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depends</a:t>
            </a:r>
            <a:r>
              <a:rPr lang="it-IT" dirty="0"/>
              <a:t> by </a:t>
            </a:r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want</a:t>
            </a:r>
            <a:r>
              <a:rPr lang="it-IT" dirty="0"/>
              <a:t> to do,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can go in the centre of the city, ‘cose </a:t>
            </a:r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there</a:t>
            </a:r>
            <a:r>
              <a:rPr lang="it-IT" dirty="0"/>
              <a:t> are a </a:t>
            </a:r>
            <a:r>
              <a:rPr lang="it-IT" dirty="0" err="1"/>
              <a:t>lot</a:t>
            </a:r>
            <a:r>
              <a:rPr lang="it-IT" dirty="0"/>
              <a:t> of shops, </a:t>
            </a:r>
            <a:r>
              <a:rPr lang="it-IT" dirty="0" err="1"/>
              <a:t>bars</a:t>
            </a:r>
            <a:r>
              <a:rPr lang="it-IT" dirty="0"/>
              <a:t>, pubs, parks and </a:t>
            </a:r>
            <a:r>
              <a:rPr lang="it-IT" dirty="0" err="1"/>
              <a:t>you</a:t>
            </a:r>
            <a:r>
              <a:rPr lang="it-IT" dirty="0"/>
              <a:t> can </a:t>
            </a:r>
            <a:r>
              <a:rPr lang="it-IT" dirty="0" err="1"/>
              <a:t>even</a:t>
            </a:r>
            <a:r>
              <a:rPr lang="it-IT" dirty="0"/>
              <a:t> go for a </a:t>
            </a:r>
            <a:r>
              <a:rPr lang="it-IT" dirty="0" err="1"/>
              <a:t>walk</a:t>
            </a:r>
            <a:r>
              <a:rPr lang="it-IT" dirty="0"/>
              <a:t>! </a:t>
            </a:r>
          </a:p>
        </p:txBody>
      </p:sp>
      <p:pic>
        <p:nvPicPr>
          <p:cNvPr id="5122" name="Picture 2" descr="Corso Trento e Trieste a Lanciano – Orazio Carpenzano">
            <a:extLst>
              <a:ext uri="{FF2B5EF4-FFF2-40B4-BE49-F238E27FC236}">
                <a16:creationId xmlns:a16="http://schemas.microsoft.com/office/drawing/2014/main" id="{B460C6CF-FBD8-40D0-AC2D-EDCA45C08D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3251" y="3431567"/>
            <a:ext cx="2281237" cy="2281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Lanciano. Central Park, Lega e Ali: 'Progetto da migliorare. No a  smantellamento campo sportivo'">
            <a:extLst>
              <a:ext uri="{FF2B5EF4-FFF2-40B4-BE49-F238E27FC236}">
                <a16:creationId xmlns:a16="http://schemas.microsoft.com/office/drawing/2014/main" id="{C1B93876-940B-461C-8C80-1DFA209ECE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672" y="3713045"/>
            <a:ext cx="3068362" cy="171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affe ai Portici - Picture of Caffè Ai Portici, Lanciano - Tripadvisor">
            <a:extLst>
              <a:ext uri="{FF2B5EF4-FFF2-40B4-BE49-F238E27FC236}">
                <a16:creationId xmlns:a16="http://schemas.microsoft.com/office/drawing/2014/main" id="{ED4D44A6-1929-4E93-AD23-E1D4075C01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8940" y="328820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5969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BC327A-35C4-4DFC-AF4A-9C207796B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Street art in Lanciano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82A924-48A0-4F97-9855-7FE29D2E4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9" y="1874520"/>
            <a:ext cx="3978404" cy="4351338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In the last </a:t>
            </a:r>
            <a:r>
              <a:rPr lang="it-IT" dirty="0" err="1"/>
              <a:t>months</a:t>
            </a:r>
            <a:r>
              <a:rPr lang="it-IT" dirty="0"/>
              <a:t> a </a:t>
            </a:r>
            <a:r>
              <a:rPr lang="it-IT" dirty="0" err="1"/>
              <a:t>famous</a:t>
            </a:r>
            <a:r>
              <a:rPr lang="it-IT" dirty="0"/>
              <a:t> street art </a:t>
            </a:r>
            <a:r>
              <a:rPr lang="it-IT" dirty="0" err="1"/>
              <a:t>artist</a:t>
            </a:r>
            <a:r>
              <a:rPr lang="it-IT" dirty="0"/>
              <a:t> </a:t>
            </a:r>
            <a:r>
              <a:rPr lang="it-IT" dirty="0" err="1"/>
              <a:t>famous</a:t>
            </a:r>
            <a:r>
              <a:rPr lang="it-IT" dirty="0"/>
              <a:t> </a:t>
            </a:r>
            <a:r>
              <a:rPr lang="it-IT" dirty="0" err="1"/>
              <a:t>all</a:t>
            </a:r>
            <a:r>
              <a:rPr lang="it-IT" dirty="0"/>
              <a:t> over the world, Millo, </a:t>
            </a:r>
            <a:r>
              <a:rPr lang="it-IT" dirty="0" err="1"/>
              <a:t>drawed</a:t>
            </a:r>
            <a:r>
              <a:rPr lang="it-IT" dirty="0"/>
              <a:t> a murales on the </a:t>
            </a:r>
            <a:r>
              <a:rPr lang="it-IT" dirty="0" err="1"/>
              <a:t>wall</a:t>
            </a:r>
            <a:r>
              <a:rPr lang="it-IT" dirty="0"/>
              <a:t> of the Fenaroli theatre and on the </a:t>
            </a:r>
            <a:r>
              <a:rPr lang="it-IT" dirty="0" err="1"/>
              <a:t>walls</a:t>
            </a:r>
            <a:r>
              <a:rPr lang="it-IT" dirty="0"/>
              <a:t> of some schools. </a:t>
            </a:r>
          </a:p>
        </p:txBody>
      </p:sp>
      <p:pic>
        <p:nvPicPr>
          <p:cNvPr id="4" name="Picture 6" descr="Niente murales dietro al Fenaroli» - Chieti - Il Centro">
            <a:extLst>
              <a:ext uri="{FF2B5EF4-FFF2-40B4-BE49-F238E27FC236}">
                <a16:creationId xmlns:a16="http://schemas.microsoft.com/office/drawing/2014/main" id="{64F1C259-567D-46EB-B8A8-23D76ED1B5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75"/>
          <a:stretch/>
        </p:blipFill>
        <p:spPr bwMode="auto">
          <a:xfrm>
            <a:off x="6915149" y="1590674"/>
            <a:ext cx="2806112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TRENTINO LA BARBA E ROCCO CARABBA TORNANO A VIVERE SUI MURI DELLE SCUOLE –  VideoCittà">
            <a:extLst>
              <a:ext uri="{FF2B5EF4-FFF2-40B4-BE49-F238E27FC236}">
                <a16:creationId xmlns:a16="http://schemas.microsoft.com/office/drawing/2014/main" id="{A8CA3767-523D-46F5-A6D1-D5DBAAFFBE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2840353"/>
            <a:ext cx="2971800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TRENTINO LA BARBA E ROCCO CARABBA TORNANO A VIVERE SUI MURI DELLE SCUOLE –  VideoCittà">
            <a:extLst>
              <a:ext uri="{FF2B5EF4-FFF2-40B4-BE49-F238E27FC236}">
                <a16:creationId xmlns:a16="http://schemas.microsoft.com/office/drawing/2014/main" id="{5ACFC594-962D-44CD-983C-FAFAB02D9A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0" y="4050189"/>
            <a:ext cx="2857500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7366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8E6D0F-6412-4934-A8A7-3F48A3CCA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Some places </a:t>
            </a:r>
            <a:r>
              <a:rPr lang="it-IT" dirty="0" err="1"/>
              <a:t>near</a:t>
            </a:r>
            <a:r>
              <a:rPr lang="it-IT" dirty="0"/>
              <a:t> Lanciano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can </a:t>
            </a:r>
            <a:r>
              <a:rPr lang="it-IT" dirty="0" err="1"/>
              <a:t>visit</a:t>
            </a:r>
            <a:r>
              <a:rPr lang="it-IT" dirty="0"/>
              <a:t> 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E761467-3C59-4C34-86FE-120EAF16F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874520"/>
            <a:ext cx="9634011" cy="4351338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Abruzzo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famous</a:t>
            </a:r>
            <a:r>
              <a:rPr lang="it-IT" dirty="0"/>
              <a:t> for the trabocchi </a:t>
            </a:r>
            <a:r>
              <a:rPr lang="it-IT" dirty="0" err="1"/>
              <a:t>coast</a:t>
            </a:r>
            <a:r>
              <a:rPr lang="it-IT" dirty="0"/>
              <a:t>, and Lanciano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quite</a:t>
            </a:r>
            <a:r>
              <a:rPr lang="it-IT" dirty="0"/>
              <a:t> </a:t>
            </a:r>
            <a:r>
              <a:rPr lang="it-IT" dirty="0" err="1"/>
              <a:t>near</a:t>
            </a:r>
            <a:r>
              <a:rPr lang="it-IT" dirty="0"/>
              <a:t> to </a:t>
            </a:r>
            <a:r>
              <a:rPr lang="it-IT" dirty="0" err="1"/>
              <a:t>it</a:t>
            </a:r>
            <a:r>
              <a:rPr lang="it-IT" dirty="0"/>
              <a:t>. </a:t>
            </a:r>
            <a:r>
              <a:rPr lang="it-IT" dirty="0" err="1"/>
              <a:t>It</a:t>
            </a:r>
            <a:r>
              <a:rPr lang="it-IT" dirty="0"/>
              <a:t> takes </a:t>
            </a:r>
            <a:r>
              <a:rPr lang="it-IT" dirty="0" err="1"/>
              <a:t>twenty</a:t>
            </a:r>
            <a:r>
              <a:rPr lang="it-IT" dirty="0"/>
              <a:t> minutes, so </a:t>
            </a:r>
            <a:r>
              <a:rPr lang="it-IT" dirty="0" err="1"/>
              <a:t>you</a:t>
            </a:r>
            <a:r>
              <a:rPr lang="it-IT" dirty="0"/>
              <a:t> can </a:t>
            </a:r>
            <a:r>
              <a:rPr lang="it-IT" dirty="0" err="1"/>
              <a:t>visit</a:t>
            </a:r>
            <a:r>
              <a:rPr lang="it-IT" dirty="0"/>
              <a:t> the </a:t>
            </a:r>
            <a:r>
              <a:rPr lang="it-IT" dirty="0" err="1"/>
              <a:t>coast</a:t>
            </a:r>
            <a:r>
              <a:rPr lang="it-IT" dirty="0"/>
              <a:t> </a:t>
            </a:r>
            <a:r>
              <a:rPr lang="it-IT" dirty="0" err="1"/>
              <a:t>without</a:t>
            </a:r>
            <a:r>
              <a:rPr lang="it-IT" dirty="0"/>
              <a:t> </a:t>
            </a:r>
            <a:r>
              <a:rPr lang="it-IT" dirty="0" err="1"/>
              <a:t>problems</a:t>
            </a:r>
            <a:r>
              <a:rPr lang="it-IT" dirty="0"/>
              <a:t>! </a:t>
            </a:r>
          </a:p>
          <a:p>
            <a:pPr marL="0" indent="0">
              <a:buNone/>
            </a:pP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don’t</a:t>
            </a:r>
            <a:r>
              <a:rPr lang="it-IT" dirty="0"/>
              <a:t> like the </a:t>
            </a:r>
            <a:r>
              <a:rPr lang="it-IT" dirty="0" err="1"/>
              <a:t>sea</a:t>
            </a:r>
            <a:r>
              <a:rPr lang="it-IT" dirty="0"/>
              <a:t> no </a:t>
            </a:r>
            <a:r>
              <a:rPr lang="it-IT" dirty="0" err="1"/>
              <a:t>problem</a:t>
            </a:r>
            <a:r>
              <a:rPr lang="it-IT" dirty="0"/>
              <a:t>! </a:t>
            </a:r>
            <a:r>
              <a:rPr lang="it-IT" dirty="0" err="1"/>
              <a:t>You</a:t>
            </a:r>
            <a:r>
              <a:rPr lang="it-IT" dirty="0"/>
              <a:t> can go in mountain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well</a:t>
            </a:r>
            <a:r>
              <a:rPr lang="it-IT" dirty="0"/>
              <a:t>.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further</a:t>
            </a:r>
            <a:r>
              <a:rPr lang="it-IT" dirty="0"/>
              <a:t> from Lanciano </a:t>
            </a:r>
            <a:r>
              <a:rPr lang="it-IT" dirty="0" err="1"/>
              <a:t>than</a:t>
            </a:r>
            <a:r>
              <a:rPr lang="it-IT" dirty="0"/>
              <a:t> the trabocchi </a:t>
            </a:r>
            <a:r>
              <a:rPr lang="it-IT" dirty="0" err="1"/>
              <a:t>coast</a:t>
            </a:r>
            <a:r>
              <a:rPr lang="it-IT" dirty="0"/>
              <a:t>,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can </a:t>
            </a:r>
            <a:r>
              <a:rPr lang="it-IT" dirty="0" err="1"/>
              <a:t>enjoy</a:t>
            </a:r>
            <a:r>
              <a:rPr lang="it-IT" dirty="0"/>
              <a:t> a day in nature. </a:t>
            </a:r>
          </a:p>
        </p:txBody>
      </p:sp>
      <p:pic>
        <p:nvPicPr>
          <p:cNvPr id="6152" name="Picture 8" descr="La Costa dei Trabocchi, il meraviglioso litorale d'Abruzzo | SiViaggia">
            <a:extLst>
              <a:ext uri="{FF2B5EF4-FFF2-40B4-BE49-F238E27FC236}">
                <a16:creationId xmlns:a16="http://schemas.microsoft.com/office/drawing/2014/main" id="{5E8F423F-316F-450F-AB93-70806E1D30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8366" y="4569207"/>
            <a:ext cx="3138487" cy="1785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Parco Nazionale della Majella - Fidelity Viaggi">
            <a:extLst>
              <a:ext uri="{FF2B5EF4-FFF2-40B4-BE49-F238E27FC236}">
                <a16:creationId xmlns:a16="http://schemas.microsoft.com/office/drawing/2014/main" id="{53A69D9C-7CC9-47ED-9675-0990A2A3A0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4513" y="4050189"/>
            <a:ext cx="3052762" cy="2031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0123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A3170F-2882-4D1E-9B19-50B0E0403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8994" y="2265045"/>
            <a:ext cx="9634011" cy="1325563"/>
          </a:xfrm>
        </p:spPr>
        <p:txBody>
          <a:bodyPr>
            <a:noAutofit/>
          </a:bodyPr>
          <a:lstStyle/>
          <a:p>
            <a:r>
              <a:rPr lang="it-IT" sz="5400" dirty="0">
                <a:solidFill>
                  <a:srgbClr val="FF0000"/>
                </a:solidFill>
              </a:rPr>
              <a:t>Thank </a:t>
            </a:r>
            <a:r>
              <a:rPr lang="it-IT" sz="5400" dirty="0" err="1">
                <a:solidFill>
                  <a:srgbClr val="FF0000"/>
                </a:solidFill>
              </a:rPr>
              <a:t>you</a:t>
            </a:r>
            <a:r>
              <a:rPr lang="it-IT" sz="5400" dirty="0">
                <a:solidFill>
                  <a:srgbClr val="FF0000"/>
                </a:solidFill>
              </a:rPr>
              <a:t>  for </a:t>
            </a:r>
            <a:r>
              <a:rPr lang="it-IT" sz="5400" dirty="0" err="1">
                <a:solidFill>
                  <a:srgbClr val="FF0000"/>
                </a:solidFill>
              </a:rPr>
              <a:t>your</a:t>
            </a:r>
            <a:r>
              <a:rPr lang="it-IT" sz="5400" dirty="0">
                <a:solidFill>
                  <a:srgbClr val="FF0000"/>
                </a:solidFill>
              </a:rPr>
              <a:t> </a:t>
            </a:r>
            <a:r>
              <a:rPr lang="it-IT" sz="5400" dirty="0" err="1">
                <a:solidFill>
                  <a:srgbClr val="FF0000"/>
                </a:solidFill>
              </a:rPr>
              <a:t>attention</a:t>
            </a:r>
            <a:r>
              <a:rPr lang="it-IT" sz="5400" dirty="0">
                <a:solidFill>
                  <a:srgbClr val="FF0000"/>
                </a:solidFill>
              </a:rPr>
              <a:t>, I </a:t>
            </a:r>
            <a:r>
              <a:rPr lang="it-IT" sz="5400" dirty="0" err="1">
                <a:solidFill>
                  <a:srgbClr val="FF0000"/>
                </a:solidFill>
              </a:rPr>
              <a:t>hope</a:t>
            </a:r>
            <a:r>
              <a:rPr lang="it-IT" sz="5400" dirty="0">
                <a:solidFill>
                  <a:srgbClr val="FF0000"/>
                </a:solidFill>
              </a:rPr>
              <a:t> to </a:t>
            </a:r>
            <a:r>
              <a:rPr lang="it-IT" sz="5400" dirty="0" err="1">
                <a:solidFill>
                  <a:srgbClr val="FF0000"/>
                </a:solidFill>
              </a:rPr>
              <a:t>see</a:t>
            </a:r>
            <a:r>
              <a:rPr lang="it-IT" sz="5400" dirty="0">
                <a:solidFill>
                  <a:srgbClr val="FF0000"/>
                </a:solidFill>
              </a:rPr>
              <a:t> </a:t>
            </a:r>
            <a:r>
              <a:rPr lang="it-IT" sz="5400" dirty="0" err="1">
                <a:solidFill>
                  <a:srgbClr val="FF0000"/>
                </a:solidFill>
              </a:rPr>
              <a:t>you</a:t>
            </a:r>
            <a:r>
              <a:rPr lang="it-IT" sz="5400" dirty="0">
                <a:solidFill>
                  <a:srgbClr val="FF0000"/>
                </a:solidFill>
              </a:rPr>
              <a:t> </a:t>
            </a:r>
            <a:r>
              <a:rPr lang="it-IT" sz="5400" dirty="0" err="1">
                <a:solidFill>
                  <a:srgbClr val="FF0000"/>
                </a:solidFill>
              </a:rPr>
              <a:t>here</a:t>
            </a:r>
            <a:r>
              <a:rPr lang="it-IT" sz="5400" dirty="0"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555171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0F4E12-516C-4B57-B855-3E68645FB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Where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Lanciano?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AD2A25-E79A-4DD9-A8F1-F6BBC27BD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374" y="1560195"/>
            <a:ext cx="5807202" cy="4351338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Lanciano in Abruzzo, in the center of </a:t>
            </a:r>
            <a:r>
              <a:rPr lang="it-IT" dirty="0" err="1"/>
              <a:t>Italy</a:t>
            </a:r>
            <a:r>
              <a:rPr lang="it-IT" dirty="0"/>
              <a:t>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small </a:t>
            </a:r>
            <a:r>
              <a:rPr lang="it-IT" dirty="0" err="1"/>
              <a:t>town</a:t>
            </a:r>
            <a:r>
              <a:rPr lang="it-IT" dirty="0"/>
              <a:t>,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boring</a:t>
            </a:r>
            <a:r>
              <a:rPr lang="it-IT" dirty="0"/>
              <a:t> for </a:t>
            </a:r>
            <a:r>
              <a:rPr lang="it-IT" dirty="0" err="1"/>
              <a:t>that</a:t>
            </a:r>
            <a:r>
              <a:rPr lang="it-IT" dirty="0"/>
              <a:t>! </a:t>
            </a:r>
          </a:p>
          <a:p>
            <a:pPr marL="0" indent="0">
              <a:buNone/>
            </a:pP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the mountains and the </a:t>
            </a:r>
            <a:r>
              <a:rPr lang="it-IT" dirty="0" err="1"/>
              <a:t>sea</a:t>
            </a:r>
            <a:r>
              <a:rPr lang="it-IT" dirty="0"/>
              <a:t>, so </a:t>
            </a:r>
            <a:r>
              <a:rPr lang="it-IT" dirty="0" err="1"/>
              <a:t>you</a:t>
            </a:r>
            <a:r>
              <a:rPr lang="it-IT" dirty="0"/>
              <a:t> can go </a:t>
            </a:r>
            <a:r>
              <a:rPr lang="it-IT" dirty="0" err="1"/>
              <a:t>wherever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want</a:t>
            </a:r>
            <a:r>
              <a:rPr lang="it-IT" dirty="0"/>
              <a:t>! </a:t>
            </a:r>
          </a:p>
        </p:txBody>
      </p:sp>
      <p:pic>
        <p:nvPicPr>
          <p:cNvPr id="2054" name="Picture 6" descr="Abruzzo - Wikizionario">
            <a:extLst>
              <a:ext uri="{FF2B5EF4-FFF2-40B4-BE49-F238E27FC236}">
                <a16:creationId xmlns:a16="http://schemas.microsoft.com/office/drawing/2014/main" id="{546BD860-828C-424B-9728-516A9E7112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863" y="2291239"/>
            <a:ext cx="2528546" cy="3157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9401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8FA3DA-1C05-4D3C-BC57-D4DAB8EEB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Something</a:t>
            </a:r>
            <a:r>
              <a:rPr lang="it-IT" dirty="0"/>
              <a:t> </a:t>
            </a:r>
            <a:r>
              <a:rPr lang="it-IT" dirty="0" err="1"/>
              <a:t>about</a:t>
            </a:r>
            <a:r>
              <a:rPr lang="it-IT" dirty="0"/>
              <a:t> the history of Lanciano…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D04608-C965-499C-959F-8EA2097B3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The </a:t>
            </a:r>
            <a:r>
              <a:rPr lang="it-IT" dirty="0" err="1"/>
              <a:t>legend</a:t>
            </a:r>
            <a:r>
              <a:rPr lang="it-IT" dirty="0"/>
              <a:t> </a:t>
            </a:r>
            <a:r>
              <a:rPr lang="it-IT" dirty="0" err="1"/>
              <a:t>sais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Solima, and </a:t>
            </a:r>
            <a:r>
              <a:rPr lang="it-IT" dirty="0" err="1"/>
              <a:t>his</a:t>
            </a:r>
            <a:r>
              <a:rPr lang="it-IT" dirty="0"/>
              <a:t> mate, Enea, </a:t>
            </a:r>
            <a:r>
              <a:rPr lang="it-IT" dirty="0" err="1"/>
              <a:t>went</a:t>
            </a:r>
            <a:r>
              <a:rPr lang="it-IT" dirty="0"/>
              <a:t> in </a:t>
            </a:r>
            <a:r>
              <a:rPr lang="it-IT" dirty="0" err="1"/>
              <a:t>Italy</a:t>
            </a:r>
            <a:r>
              <a:rPr lang="it-IT" dirty="0"/>
              <a:t> in 1179b.c, and after the </a:t>
            </a:r>
            <a:r>
              <a:rPr lang="it-IT" dirty="0" err="1"/>
              <a:t>fall</a:t>
            </a:r>
            <a:r>
              <a:rPr lang="it-IT" dirty="0"/>
              <a:t> of Troy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called</a:t>
            </a:r>
            <a:r>
              <a:rPr lang="it-IT" dirty="0"/>
              <a:t> </a:t>
            </a:r>
            <a:r>
              <a:rPr lang="it-IT" dirty="0" err="1"/>
              <a:t>this</a:t>
            </a:r>
            <a:r>
              <a:rPr lang="it-IT" dirty="0"/>
              <a:t> city </a:t>
            </a:r>
            <a:r>
              <a:rPr lang="it-IT" i="1" dirty="0" err="1"/>
              <a:t>anxanum</a:t>
            </a:r>
            <a:r>
              <a:rPr lang="it-IT" dirty="0"/>
              <a:t>. </a:t>
            </a:r>
            <a:r>
              <a:rPr lang="it-IT" dirty="0" err="1"/>
              <a:t>But</a:t>
            </a:r>
            <a:r>
              <a:rPr lang="it-IT" dirty="0"/>
              <a:t> in reality </a:t>
            </a:r>
            <a:r>
              <a:rPr lang="it-IT" dirty="0" err="1"/>
              <a:t>we</a:t>
            </a:r>
            <a:r>
              <a:rPr lang="it-IT" dirty="0"/>
              <a:t> know </a:t>
            </a:r>
            <a:r>
              <a:rPr lang="it-IT" dirty="0" err="1"/>
              <a:t>that</a:t>
            </a:r>
            <a:r>
              <a:rPr lang="it-IT" dirty="0"/>
              <a:t>  Lanciano </a:t>
            </a:r>
            <a:r>
              <a:rPr lang="it-IT" dirty="0" err="1"/>
              <a:t>already</a:t>
            </a:r>
            <a:r>
              <a:rPr lang="it-IT" dirty="0"/>
              <a:t> </a:t>
            </a:r>
            <a:r>
              <a:rPr lang="it-IT" dirty="0" err="1"/>
              <a:t>existed</a:t>
            </a:r>
            <a:r>
              <a:rPr lang="it-IT" dirty="0"/>
              <a:t> from the </a:t>
            </a:r>
            <a:r>
              <a:rPr lang="it-IT" dirty="0" err="1"/>
              <a:t>Neolithic</a:t>
            </a:r>
            <a:r>
              <a:rPr lang="it-IT" dirty="0"/>
              <a:t>! </a:t>
            </a:r>
          </a:p>
        </p:txBody>
      </p:sp>
      <p:pic>
        <p:nvPicPr>
          <p:cNvPr id="3074" name="Picture 2" descr="Ristoranti centro storico di Lanciano: top 5 | Viaggiamo">
            <a:extLst>
              <a:ext uri="{FF2B5EF4-FFF2-40B4-BE49-F238E27FC236}">
                <a16:creationId xmlns:a16="http://schemas.microsoft.com/office/drawing/2014/main" id="{D9AE6DF6-D0E1-44EA-AA5D-6925346E0D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1674" y="3914774"/>
            <a:ext cx="3609975" cy="222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5B3B8694-8775-4FA2-A973-FE8FC3FB3926}"/>
              </a:ext>
            </a:extLst>
          </p:cNvPr>
          <p:cNvSpPr/>
          <p:nvPr/>
        </p:nvSpPr>
        <p:spPr>
          <a:xfrm rot="19801480">
            <a:off x="5341195" y="4096997"/>
            <a:ext cx="1771650" cy="4113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362F4C4E-8444-49D1-9D4A-9CDFC8144C25}"/>
              </a:ext>
            </a:extLst>
          </p:cNvPr>
          <p:cNvSpPr/>
          <p:nvPr/>
        </p:nvSpPr>
        <p:spPr>
          <a:xfrm rot="19801480">
            <a:off x="8060478" y="5632275"/>
            <a:ext cx="1771650" cy="4113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869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70D70D-511E-4EB4-8B61-3F5475DBD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should</a:t>
            </a:r>
            <a:r>
              <a:rPr lang="it-IT" dirty="0"/>
              <a:t> I </a:t>
            </a:r>
            <a:r>
              <a:rPr lang="it-IT" dirty="0" err="1"/>
              <a:t>visit</a:t>
            </a:r>
            <a:r>
              <a:rPr lang="it-IT" dirty="0"/>
              <a:t> </a:t>
            </a:r>
            <a:r>
              <a:rPr lang="it-IT" dirty="0" err="1"/>
              <a:t>when</a:t>
            </a:r>
            <a:r>
              <a:rPr lang="it-IT" dirty="0"/>
              <a:t> I go in Lanciano?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26ECAD-538D-40CA-9827-220E88E70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4598" y="1779270"/>
            <a:ext cx="9634011" cy="4351338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First of </a:t>
            </a:r>
            <a:r>
              <a:rPr lang="it-IT" dirty="0" err="1"/>
              <a:t>all</a:t>
            </a:r>
            <a:r>
              <a:rPr lang="it-IT" dirty="0"/>
              <a:t>,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should</a:t>
            </a:r>
            <a:r>
              <a:rPr lang="it-IT" dirty="0"/>
              <a:t> </a:t>
            </a:r>
            <a:r>
              <a:rPr lang="it-IT" dirty="0" err="1"/>
              <a:t>defenitly</a:t>
            </a:r>
            <a:r>
              <a:rPr lang="it-IT" dirty="0"/>
              <a:t> </a:t>
            </a:r>
            <a:r>
              <a:rPr lang="it-IT" dirty="0" err="1"/>
              <a:t>visit</a:t>
            </a:r>
            <a:r>
              <a:rPr lang="it-IT" dirty="0"/>
              <a:t> the </a:t>
            </a:r>
            <a:r>
              <a:rPr lang="it-IT" dirty="0" err="1"/>
              <a:t>sanctuary</a:t>
            </a:r>
            <a:r>
              <a:rPr lang="it-IT" dirty="0"/>
              <a:t> of the </a:t>
            </a:r>
            <a:r>
              <a:rPr lang="it-IT" dirty="0" err="1"/>
              <a:t>eucharistic</a:t>
            </a:r>
            <a:r>
              <a:rPr lang="it-IT" dirty="0"/>
              <a:t> </a:t>
            </a:r>
            <a:r>
              <a:rPr lang="it-IT" dirty="0" err="1"/>
              <a:t>miracle</a:t>
            </a:r>
            <a:r>
              <a:rPr lang="it-IT" dirty="0"/>
              <a:t>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in «corso Roma» in the </a:t>
            </a:r>
            <a:r>
              <a:rPr lang="it-IT" dirty="0" err="1"/>
              <a:t>curch</a:t>
            </a:r>
            <a:r>
              <a:rPr lang="it-IT" dirty="0"/>
              <a:t> of San Francesco. </a:t>
            </a:r>
          </a:p>
        </p:txBody>
      </p:sp>
      <p:pic>
        <p:nvPicPr>
          <p:cNvPr id="4099" name="Picture 3" descr="Il Miracolo Eucaristico di Lanciano - Preghiere">
            <a:extLst>
              <a:ext uri="{FF2B5EF4-FFF2-40B4-BE49-F238E27FC236}">
                <a16:creationId xmlns:a16="http://schemas.microsoft.com/office/drawing/2014/main" id="{6E508B62-1186-4C00-8F1E-CEABB709ED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9550" y="3104833"/>
            <a:ext cx="2076450" cy="3160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hiesa di San Francesco e il Miracolo Eucaristico di Lanciano | Strada dei  Parchi">
            <a:extLst>
              <a:ext uri="{FF2B5EF4-FFF2-40B4-BE49-F238E27FC236}">
                <a16:creationId xmlns:a16="http://schemas.microsoft.com/office/drawing/2014/main" id="{7A69F8AB-6C64-478D-8B72-F4EFA94598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25" y="2970297"/>
            <a:ext cx="2336935" cy="3160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06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9AC673-AEA5-4DB4-B606-F51A36E54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should</a:t>
            </a:r>
            <a:r>
              <a:rPr lang="it-IT" dirty="0"/>
              <a:t> I </a:t>
            </a:r>
            <a:r>
              <a:rPr lang="it-IT" dirty="0" err="1"/>
              <a:t>visit</a:t>
            </a:r>
            <a:r>
              <a:rPr lang="it-IT" dirty="0"/>
              <a:t> </a:t>
            </a:r>
            <a:r>
              <a:rPr lang="it-IT" dirty="0" err="1"/>
              <a:t>when</a:t>
            </a:r>
            <a:r>
              <a:rPr lang="it-IT" dirty="0"/>
              <a:t> I go in Lanciano?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FE566E-81F2-4387-BE9C-3B97B22F1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/>
              <a:t>Another</a:t>
            </a:r>
            <a:r>
              <a:rPr lang="it-IT" dirty="0"/>
              <a:t> place to </a:t>
            </a:r>
            <a:r>
              <a:rPr lang="it-IT" dirty="0" err="1"/>
              <a:t>visit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storic</a:t>
            </a:r>
            <a:r>
              <a:rPr lang="it-IT" dirty="0"/>
              <a:t> centre. </a:t>
            </a:r>
            <a:r>
              <a:rPr lang="it-IT" dirty="0" err="1"/>
              <a:t>It’s</a:t>
            </a:r>
            <a:r>
              <a:rPr lang="it-IT" dirty="0"/>
              <a:t> </a:t>
            </a:r>
            <a:r>
              <a:rPr lang="it-IT" dirty="0" err="1"/>
              <a:t>divided</a:t>
            </a:r>
            <a:r>
              <a:rPr lang="it-IT" dirty="0"/>
              <a:t> in </a:t>
            </a:r>
            <a:r>
              <a:rPr lang="it-IT" dirty="0" err="1"/>
              <a:t>four</a:t>
            </a:r>
            <a:r>
              <a:rPr lang="it-IT" dirty="0"/>
              <a:t> </a:t>
            </a:r>
            <a:r>
              <a:rPr lang="it-IT" dirty="0" err="1"/>
              <a:t>storic</a:t>
            </a:r>
            <a:r>
              <a:rPr lang="it-IT" dirty="0"/>
              <a:t> </a:t>
            </a:r>
            <a:r>
              <a:rPr lang="it-IT" dirty="0" err="1"/>
              <a:t>neighborhoods</a:t>
            </a:r>
            <a:r>
              <a:rPr lang="it-IT" dirty="0"/>
              <a:t>, </a:t>
            </a:r>
            <a:r>
              <a:rPr lang="it-IT" dirty="0" err="1"/>
              <a:t>everyone</a:t>
            </a:r>
            <a:r>
              <a:rPr lang="it-IT" dirty="0"/>
              <a:t> with </a:t>
            </a:r>
            <a:r>
              <a:rPr lang="it-IT" dirty="0" err="1"/>
              <a:t>his</a:t>
            </a:r>
            <a:r>
              <a:rPr lang="it-IT" dirty="0"/>
              <a:t> </a:t>
            </a:r>
            <a:r>
              <a:rPr lang="it-IT" dirty="0" err="1"/>
              <a:t>own</a:t>
            </a:r>
            <a:r>
              <a:rPr lang="it-IT" dirty="0"/>
              <a:t> flag:</a:t>
            </a:r>
          </a:p>
          <a:p>
            <a:pPr>
              <a:buFontTx/>
              <a:buChar char="-"/>
            </a:pPr>
            <a:r>
              <a:rPr lang="it-IT" dirty="0"/>
              <a:t>Lancianovecchia</a:t>
            </a:r>
          </a:p>
          <a:p>
            <a:pPr>
              <a:buFontTx/>
              <a:buChar char="-"/>
            </a:pPr>
            <a:r>
              <a:rPr lang="it-IT" dirty="0"/>
              <a:t>Civitanova</a:t>
            </a:r>
          </a:p>
          <a:p>
            <a:pPr>
              <a:buFontTx/>
              <a:buChar char="-"/>
            </a:pPr>
            <a:r>
              <a:rPr lang="it-IT" dirty="0"/>
              <a:t>Sacca</a:t>
            </a:r>
          </a:p>
          <a:p>
            <a:pPr>
              <a:buFontTx/>
              <a:buChar char="-"/>
            </a:pPr>
            <a:r>
              <a:rPr lang="it-IT" dirty="0"/>
              <a:t>Borgo </a:t>
            </a:r>
          </a:p>
        </p:txBody>
      </p:sp>
    </p:spTree>
    <p:extLst>
      <p:ext uri="{BB962C8B-B14F-4D97-AF65-F5344CB8AC3E}">
        <p14:creationId xmlns:p14="http://schemas.microsoft.com/office/powerpoint/2010/main" val="174766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B41A27-843F-463A-9245-D03AA76F3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should</a:t>
            </a:r>
            <a:r>
              <a:rPr lang="it-IT" dirty="0"/>
              <a:t> I </a:t>
            </a:r>
            <a:r>
              <a:rPr lang="it-IT" dirty="0" err="1"/>
              <a:t>visit</a:t>
            </a:r>
            <a:r>
              <a:rPr lang="it-IT" dirty="0"/>
              <a:t> </a:t>
            </a:r>
            <a:r>
              <a:rPr lang="it-IT" dirty="0" err="1"/>
              <a:t>when</a:t>
            </a:r>
            <a:r>
              <a:rPr lang="it-IT" dirty="0"/>
              <a:t> I go in Lanciano?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3763A4-FBE3-4BCE-957C-A0A37B661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874520"/>
            <a:ext cx="9712452" cy="4392930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it-IT" dirty="0" err="1"/>
              <a:t>You</a:t>
            </a:r>
            <a:r>
              <a:rPr lang="it-IT" dirty="0"/>
              <a:t> can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visit</a:t>
            </a:r>
            <a:r>
              <a:rPr lang="it-IT" dirty="0"/>
              <a:t> a </a:t>
            </a:r>
            <a:r>
              <a:rPr lang="it-IT" dirty="0" err="1"/>
              <a:t>lot</a:t>
            </a:r>
            <a:r>
              <a:rPr lang="it-IT" dirty="0"/>
              <a:t> of </a:t>
            </a:r>
            <a:r>
              <a:rPr lang="it-IT" dirty="0" err="1"/>
              <a:t>churchs</a:t>
            </a:r>
            <a:r>
              <a:rPr lang="it-IT" dirty="0"/>
              <a:t>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:</a:t>
            </a:r>
          </a:p>
          <a:p>
            <a:pPr marL="0" indent="0" algn="l">
              <a:buNone/>
            </a:pPr>
            <a:endParaRPr lang="it-IT" dirty="0"/>
          </a:p>
          <a:p>
            <a:pPr marL="0" indent="0" algn="l">
              <a:buNone/>
            </a:pPr>
            <a:r>
              <a:rPr lang="it-IT" dirty="0"/>
              <a:t>Basilica</a:t>
            </a:r>
          </a:p>
          <a:p>
            <a:pPr marL="0" indent="0" algn="l">
              <a:buNone/>
            </a:pPr>
            <a:r>
              <a:rPr lang="it-IT" dirty="0"/>
              <a:t>-</a:t>
            </a:r>
            <a:r>
              <a:rPr lang="it-IT" dirty="0" err="1"/>
              <a:t>Curch</a:t>
            </a:r>
            <a:r>
              <a:rPr lang="it-IT" dirty="0"/>
              <a:t> of  </a:t>
            </a:r>
            <a:r>
              <a:rPr lang="it-IT" dirty="0">
                <a:hlinkClick r:id="rId2" tooltip="Santa Giusta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Santa Giusta</a:t>
            </a:r>
            <a:endParaRPr lang="it-IT" dirty="0"/>
          </a:p>
          <a:p>
            <a:pPr marL="0" indent="0" algn="l">
              <a:buNone/>
            </a:pPr>
            <a:r>
              <a:rPr lang="it-IT" dirty="0">
                <a:hlinkClick r:id="rId3" tooltip="San Donato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-</a:t>
            </a:r>
            <a:r>
              <a:rPr lang="it-IT" dirty="0" err="1">
                <a:hlinkClick r:id="rId3" tooltip="San Donato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Cucrch</a:t>
            </a:r>
            <a:r>
              <a:rPr lang="it-IT" dirty="0">
                <a:hlinkClick r:id="rId3" tooltip="San Donato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 of San Donato</a:t>
            </a:r>
            <a:endParaRPr lang="it-IT" dirty="0"/>
          </a:p>
          <a:p>
            <a:pPr marL="0" indent="0" algn="l">
              <a:buNone/>
            </a:pPr>
            <a:r>
              <a:rPr lang="it-IT" dirty="0"/>
              <a:t>-</a:t>
            </a:r>
            <a:r>
              <a:rPr lang="it-IT" dirty="0" err="1"/>
              <a:t>Curch</a:t>
            </a:r>
            <a:r>
              <a:rPr lang="it-IT" dirty="0"/>
              <a:t> of la </a:t>
            </a:r>
            <a:r>
              <a:rPr lang="it-IT" dirty="0">
                <a:hlinkClick r:id="rId4" tooltip="Madonna degli Angeli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Madonna degli Angeli</a:t>
            </a:r>
            <a:endParaRPr lang="it-IT" dirty="0"/>
          </a:p>
          <a:p>
            <a:pPr marL="0" indent="0" algn="l">
              <a:buNone/>
            </a:pPr>
            <a:r>
              <a:rPr lang="it-IT" dirty="0"/>
              <a:t>-Church of Maria SS.ma dell'Iconicella </a:t>
            </a:r>
          </a:p>
          <a:p>
            <a:pPr marL="0" indent="0" algn="l">
              <a:buNone/>
            </a:pPr>
            <a:r>
              <a:rPr lang="it-IT" dirty="0"/>
              <a:t>-Church of la Madonna del Pozzo </a:t>
            </a:r>
          </a:p>
        </p:txBody>
      </p:sp>
      <p:pic>
        <p:nvPicPr>
          <p:cNvPr id="5122" name="Picture 2" descr="Chiesa di San Donato Genova danilodld 2384994">
            <a:extLst>
              <a:ext uri="{FF2B5EF4-FFF2-40B4-BE49-F238E27FC236}">
                <a16:creationId xmlns:a16="http://schemas.microsoft.com/office/drawing/2014/main" id="{E32C2CC1-730C-4066-BB9C-86C5441F10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451610"/>
            <a:ext cx="1743075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hiesa della Madonna degli Angeli - MuseoTorino">
            <a:extLst>
              <a:ext uri="{FF2B5EF4-FFF2-40B4-BE49-F238E27FC236}">
                <a16:creationId xmlns:a16="http://schemas.microsoft.com/office/drawing/2014/main" id="{8BFBBC30-8909-4725-938A-D39C25B383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9537" y="2922270"/>
            <a:ext cx="255270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parrocchiasantamariadegliangeli.it">
            <a:extLst>
              <a:ext uri="{FF2B5EF4-FFF2-40B4-BE49-F238E27FC236}">
                <a16:creationId xmlns:a16="http://schemas.microsoft.com/office/drawing/2014/main" id="{4FF5A5E2-2726-43B4-84C7-14CF5ED84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9782" y="3755708"/>
            <a:ext cx="2381250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SANTA MARIA IN VIA | Madonna del Pozzo">
            <a:extLst>
              <a:ext uri="{FF2B5EF4-FFF2-40B4-BE49-F238E27FC236}">
                <a16:creationId xmlns:a16="http://schemas.microsoft.com/office/drawing/2014/main" id="{08B8C714-79C5-4675-8BE8-09C578CDD6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006" y="459867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9905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2AB2FC-2484-4E2F-A404-335808644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Festivities</a:t>
            </a:r>
            <a:r>
              <a:rPr lang="it-IT" dirty="0"/>
              <a:t> in Lanciano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A56CF87-6F06-4F48-A7DF-9C6AFEA9B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626869"/>
            <a:ext cx="5245228" cy="27212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err="1"/>
              <a:t>There</a:t>
            </a:r>
            <a:r>
              <a:rPr lang="it-IT" dirty="0"/>
              <a:t> are a </a:t>
            </a:r>
            <a:r>
              <a:rPr lang="it-IT" dirty="0" err="1"/>
              <a:t>lot</a:t>
            </a:r>
            <a:r>
              <a:rPr lang="it-IT" dirty="0"/>
              <a:t> of </a:t>
            </a:r>
            <a:r>
              <a:rPr lang="it-IT" dirty="0" err="1"/>
              <a:t>festivities</a:t>
            </a:r>
            <a:r>
              <a:rPr lang="it-IT" dirty="0"/>
              <a:t> in Lanciano, </a:t>
            </a:r>
            <a:r>
              <a:rPr lang="it-IT" dirty="0" err="1"/>
              <a:t>but</a:t>
            </a:r>
            <a:r>
              <a:rPr lang="it-IT" dirty="0"/>
              <a:t> the </a:t>
            </a:r>
            <a:r>
              <a:rPr lang="it-IT" dirty="0" err="1"/>
              <a:t>most</a:t>
            </a:r>
            <a:r>
              <a:rPr lang="it-IT" dirty="0"/>
              <a:t> </a:t>
            </a:r>
            <a:r>
              <a:rPr lang="it-IT" dirty="0" err="1"/>
              <a:t>famous</a:t>
            </a:r>
            <a:r>
              <a:rPr lang="it-IT" dirty="0"/>
              <a:t> are the MASTROGIURATO «</a:t>
            </a:r>
            <a:r>
              <a:rPr lang="it-IT" dirty="0" err="1"/>
              <a:t>september</a:t>
            </a:r>
            <a:r>
              <a:rPr lang="it-IT" dirty="0"/>
              <a:t> </a:t>
            </a:r>
            <a:r>
              <a:rPr lang="it-IT" dirty="0" err="1"/>
              <a:t>festivities</a:t>
            </a:r>
            <a:r>
              <a:rPr lang="it-IT" dirty="0"/>
              <a:t>».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comprend</a:t>
            </a:r>
            <a:r>
              <a:rPr lang="it-IT" dirty="0"/>
              <a:t> </a:t>
            </a:r>
            <a:r>
              <a:rPr lang="it-IT" dirty="0" err="1"/>
              <a:t>things</a:t>
            </a:r>
            <a:r>
              <a:rPr lang="it-IT" dirty="0"/>
              <a:t> like the «nottata», </a:t>
            </a: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stay </a:t>
            </a:r>
            <a:r>
              <a:rPr lang="it-IT" dirty="0" err="1"/>
              <a:t>awake</a:t>
            </a:r>
            <a:r>
              <a:rPr lang="it-IT" dirty="0"/>
              <a:t> </a:t>
            </a:r>
            <a:r>
              <a:rPr lang="it-IT" dirty="0" err="1"/>
              <a:t>until</a:t>
            </a:r>
            <a:r>
              <a:rPr lang="it-IT" dirty="0"/>
              <a:t> 4 a.m. to </a:t>
            </a:r>
            <a:r>
              <a:rPr lang="it-IT" dirty="0" err="1"/>
              <a:t>see</a:t>
            </a:r>
            <a:r>
              <a:rPr lang="it-IT" dirty="0"/>
              <a:t> the </a:t>
            </a:r>
            <a:r>
              <a:rPr lang="it-IT" dirty="0" err="1"/>
              <a:t>fireworks</a:t>
            </a:r>
            <a:r>
              <a:rPr lang="it-IT" dirty="0"/>
              <a:t>. Or the </a:t>
            </a:r>
            <a:r>
              <a:rPr lang="it-IT" dirty="0" err="1"/>
              <a:t>procession</a:t>
            </a:r>
            <a:r>
              <a:rPr lang="it-IT" dirty="0"/>
              <a:t>. </a:t>
            </a:r>
          </a:p>
        </p:txBody>
      </p:sp>
      <p:pic>
        <p:nvPicPr>
          <p:cNvPr id="6146" name="Picture 2" descr="Le Feste di Settembre a Lanciano | Date 2020">
            <a:extLst>
              <a:ext uri="{FF2B5EF4-FFF2-40B4-BE49-F238E27FC236}">
                <a16:creationId xmlns:a16="http://schemas.microsoft.com/office/drawing/2014/main" id="{6A5587BE-4631-4AA0-B935-59033DA74D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437" y="333375"/>
            <a:ext cx="3492176" cy="217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6" descr="Feste">
            <a:extLst>
              <a:ext uri="{FF2B5EF4-FFF2-40B4-BE49-F238E27FC236}">
                <a16:creationId xmlns:a16="http://schemas.microsoft.com/office/drawing/2014/main" id="{222C4737-28D1-4063-89F1-3A17B8581D3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6152" name="Picture 8" descr="Lanciano 2011 - Apertura delle Feste di settembre. - YouTube">
            <a:extLst>
              <a:ext uri="{FF2B5EF4-FFF2-40B4-BE49-F238E27FC236}">
                <a16:creationId xmlns:a16="http://schemas.microsoft.com/office/drawing/2014/main" id="{52EB069E-1FCA-4CAA-96AE-37229E4B7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924" y="4348162"/>
            <a:ext cx="4048125" cy="226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7DA9262B-6F1E-4DAD-AB0F-022BFE13774C}"/>
              </a:ext>
            </a:extLst>
          </p:cNvPr>
          <p:cNvSpPr txBox="1"/>
          <p:nvPr/>
        </p:nvSpPr>
        <p:spPr>
          <a:xfrm>
            <a:off x="6550153" y="3581401"/>
            <a:ext cx="44226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>
                <a:solidFill>
                  <a:schemeClr val="tx2"/>
                </a:solidFill>
              </a:rPr>
              <a:t>Something</a:t>
            </a:r>
            <a:r>
              <a:rPr lang="it-IT" sz="2000" dirty="0">
                <a:solidFill>
                  <a:schemeClr val="tx2"/>
                </a:solidFill>
              </a:rPr>
              <a:t> I </a:t>
            </a:r>
            <a:r>
              <a:rPr lang="it-IT" sz="2000" dirty="0" err="1">
                <a:solidFill>
                  <a:schemeClr val="tx2"/>
                </a:solidFill>
              </a:rPr>
              <a:t>really</a:t>
            </a:r>
            <a:r>
              <a:rPr lang="it-IT" sz="2000" dirty="0">
                <a:solidFill>
                  <a:schemeClr val="tx2"/>
                </a:solidFill>
              </a:rPr>
              <a:t> love </a:t>
            </a:r>
            <a:r>
              <a:rPr lang="it-IT" sz="2000" dirty="0" err="1">
                <a:solidFill>
                  <a:schemeClr val="tx2"/>
                </a:solidFill>
              </a:rPr>
              <a:t>about</a:t>
            </a:r>
            <a:r>
              <a:rPr lang="it-IT" sz="2000" dirty="0">
                <a:solidFill>
                  <a:schemeClr val="tx2"/>
                </a:solidFill>
              </a:rPr>
              <a:t> </a:t>
            </a:r>
            <a:r>
              <a:rPr lang="it-IT" sz="2000" dirty="0" err="1">
                <a:solidFill>
                  <a:schemeClr val="tx2"/>
                </a:solidFill>
              </a:rPr>
              <a:t>this</a:t>
            </a:r>
            <a:r>
              <a:rPr lang="it-IT" sz="2000" dirty="0">
                <a:solidFill>
                  <a:schemeClr val="tx2"/>
                </a:solidFill>
              </a:rPr>
              <a:t> </a:t>
            </a:r>
            <a:r>
              <a:rPr lang="it-IT" sz="2000" dirty="0" err="1">
                <a:solidFill>
                  <a:schemeClr val="tx2"/>
                </a:solidFill>
              </a:rPr>
              <a:t>period</a:t>
            </a:r>
            <a:r>
              <a:rPr lang="it-IT" sz="2000" dirty="0">
                <a:solidFill>
                  <a:schemeClr val="tx2"/>
                </a:solidFill>
              </a:rPr>
              <a:t> are the </a:t>
            </a:r>
            <a:r>
              <a:rPr lang="it-IT" sz="2000" dirty="0" err="1">
                <a:solidFill>
                  <a:schemeClr val="tx2"/>
                </a:solidFill>
              </a:rPr>
              <a:t>lights</a:t>
            </a:r>
            <a:r>
              <a:rPr lang="it-IT" sz="2000" dirty="0">
                <a:solidFill>
                  <a:schemeClr val="tx2"/>
                </a:solidFill>
              </a:rPr>
              <a:t>! </a:t>
            </a:r>
            <a:r>
              <a:rPr lang="it-IT" sz="2000" dirty="0" err="1">
                <a:solidFill>
                  <a:schemeClr val="tx2"/>
                </a:solidFill>
              </a:rPr>
              <a:t>They</a:t>
            </a:r>
            <a:r>
              <a:rPr lang="it-IT" sz="2000" dirty="0">
                <a:solidFill>
                  <a:schemeClr val="tx2"/>
                </a:solidFill>
              </a:rPr>
              <a:t> are </a:t>
            </a:r>
            <a:r>
              <a:rPr lang="it-IT" sz="2000" dirty="0" err="1">
                <a:solidFill>
                  <a:schemeClr val="tx2"/>
                </a:solidFill>
              </a:rPr>
              <a:t>all</a:t>
            </a:r>
            <a:r>
              <a:rPr lang="it-IT" sz="2000" dirty="0">
                <a:solidFill>
                  <a:schemeClr val="tx2"/>
                </a:solidFill>
              </a:rPr>
              <a:t> </a:t>
            </a:r>
            <a:r>
              <a:rPr lang="it-IT" sz="2000" dirty="0" err="1">
                <a:solidFill>
                  <a:schemeClr val="tx2"/>
                </a:solidFill>
              </a:rPr>
              <a:t>around</a:t>
            </a:r>
            <a:r>
              <a:rPr lang="it-IT" sz="2000" dirty="0">
                <a:solidFill>
                  <a:schemeClr val="tx2"/>
                </a:solidFill>
              </a:rPr>
              <a:t> the city and </a:t>
            </a:r>
            <a:r>
              <a:rPr lang="it-IT" sz="2000" dirty="0" err="1">
                <a:solidFill>
                  <a:schemeClr val="tx2"/>
                </a:solidFill>
              </a:rPr>
              <a:t>they</a:t>
            </a:r>
            <a:r>
              <a:rPr lang="it-IT" sz="2000" dirty="0">
                <a:solidFill>
                  <a:schemeClr val="tx2"/>
                </a:solidFill>
              </a:rPr>
              <a:t> are beautiful! </a:t>
            </a:r>
            <a:r>
              <a:rPr lang="it-IT" sz="2000" dirty="0" err="1">
                <a:solidFill>
                  <a:schemeClr val="tx2"/>
                </a:solidFill>
              </a:rPr>
              <a:t>Another</a:t>
            </a:r>
            <a:r>
              <a:rPr lang="it-IT" sz="2000" dirty="0">
                <a:solidFill>
                  <a:schemeClr val="tx2"/>
                </a:solidFill>
              </a:rPr>
              <a:t> </a:t>
            </a:r>
            <a:r>
              <a:rPr lang="it-IT" sz="2000" dirty="0" err="1">
                <a:solidFill>
                  <a:schemeClr val="tx2"/>
                </a:solidFill>
              </a:rPr>
              <a:t>thing</a:t>
            </a:r>
            <a:r>
              <a:rPr lang="it-IT" sz="2000" dirty="0">
                <a:solidFill>
                  <a:schemeClr val="tx2"/>
                </a:solidFill>
              </a:rPr>
              <a:t> I like are the </a:t>
            </a:r>
            <a:r>
              <a:rPr lang="it-IT" sz="2000" dirty="0" err="1">
                <a:solidFill>
                  <a:schemeClr val="tx2"/>
                </a:solidFill>
              </a:rPr>
              <a:t>rides</a:t>
            </a:r>
            <a:r>
              <a:rPr lang="it-IT" sz="2000" dirty="0">
                <a:solidFill>
                  <a:schemeClr val="tx2"/>
                </a:solidFill>
              </a:rPr>
              <a:t> </a:t>
            </a:r>
            <a:r>
              <a:rPr lang="it-IT" sz="2000" dirty="0" err="1">
                <a:solidFill>
                  <a:schemeClr val="tx2"/>
                </a:solidFill>
              </a:rPr>
              <a:t>that</a:t>
            </a:r>
            <a:r>
              <a:rPr lang="it-IT" sz="2000" dirty="0">
                <a:solidFill>
                  <a:schemeClr val="tx2"/>
                </a:solidFill>
              </a:rPr>
              <a:t> are </a:t>
            </a:r>
            <a:r>
              <a:rPr lang="it-IT" sz="2000" dirty="0" err="1">
                <a:solidFill>
                  <a:schemeClr val="tx2"/>
                </a:solidFill>
              </a:rPr>
              <a:t>there</a:t>
            </a:r>
            <a:r>
              <a:rPr lang="it-IT" sz="2000" dirty="0">
                <a:solidFill>
                  <a:schemeClr val="tx2"/>
                </a:solidFill>
              </a:rPr>
              <a:t>, I love </a:t>
            </a:r>
            <a:r>
              <a:rPr lang="it-IT" sz="2000" dirty="0" err="1">
                <a:solidFill>
                  <a:schemeClr val="tx2"/>
                </a:solidFill>
              </a:rPr>
              <a:t>them</a:t>
            </a:r>
            <a:r>
              <a:rPr lang="it-IT" sz="2000" dirty="0">
                <a:solidFill>
                  <a:schemeClr val="tx2"/>
                </a:solidFill>
              </a:rPr>
              <a:t>! 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53384914-FCE7-4290-9C60-4938F21EBB55}"/>
              </a:ext>
            </a:extLst>
          </p:cNvPr>
          <p:cNvSpPr/>
          <p:nvPr/>
        </p:nvSpPr>
        <p:spPr>
          <a:xfrm rot="19260060">
            <a:off x="873874" y="4379088"/>
            <a:ext cx="1661500" cy="55245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EADFE916-93E2-4DC0-ABAF-0081A5E47004}"/>
              </a:ext>
            </a:extLst>
          </p:cNvPr>
          <p:cNvSpPr/>
          <p:nvPr/>
        </p:nvSpPr>
        <p:spPr>
          <a:xfrm rot="19260060">
            <a:off x="4122600" y="6097688"/>
            <a:ext cx="1661500" cy="55245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8EC1C645-6F1A-445C-9243-5DC5EC130521}"/>
              </a:ext>
            </a:extLst>
          </p:cNvPr>
          <p:cNvSpPr/>
          <p:nvPr/>
        </p:nvSpPr>
        <p:spPr>
          <a:xfrm rot="2097908">
            <a:off x="9169054" y="535742"/>
            <a:ext cx="1875483" cy="55245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D5BD1DC3-2A84-4882-9FED-4644719DB9CD}"/>
              </a:ext>
            </a:extLst>
          </p:cNvPr>
          <p:cNvSpPr/>
          <p:nvPr/>
        </p:nvSpPr>
        <p:spPr>
          <a:xfrm rot="2058957">
            <a:off x="6670727" y="1841715"/>
            <a:ext cx="1789522" cy="55245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9389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B6CF8B-E823-4C07-BAED-34FD22EE4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Typical</a:t>
            </a:r>
            <a:r>
              <a:rPr lang="it-IT" dirty="0"/>
              <a:t> </a:t>
            </a:r>
            <a:r>
              <a:rPr lang="it-IT" dirty="0" err="1"/>
              <a:t>dishes</a:t>
            </a:r>
            <a:r>
              <a:rPr lang="it-IT" dirty="0"/>
              <a:t> in Lanciano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668A92-2B2E-48A3-9090-794C2ECED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750695"/>
            <a:ext cx="9634011" cy="4351338"/>
          </a:xfrm>
        </p:spPr>
        <p:txBody>
          <a:bodyPr/>
          <a:lstStyle/>
          <a:p>
            <a:pPr marL="0" indent="0">
              <a:buNone/>
            </a:pPr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aren’t</a:t>
            </a:r>
            <a:r>
              <a:rPr lang="it-IT" dirty="0"/>
              <a:t> </a:t>
            </a:r>
            <a:r>
              <a:rPr lang="it-IT" dirty="0" err="1"/>
              <a:t>much</a:t>
            </a:r>
            <a:r>
              <a:rPr lang="it-IT" dirty="0"/>
              <a:t> </a:t>
            </a:r>
            <a:r>
              <a:rPr lang="it-IT" dirty="0" err="1"/>
              <a:t>tipical</a:t>
            </a:r>
            <a:r>
              <a:rPr lang="it-IT" dirty="0"/>
              <a:t> </a:t>
            </a:r>
            <a:r>
              <a:rPr lang="it-IT" dirty="0" err="1"/>
              <a:t>dishes</a:t>
            </a:r>
            <a:r>
              <a:rPr lang="it-IT" dirty="0"/>
              <a:t> in Lanciano,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are delicious! </a:t>
            </a:r>
            <a:r>
              <a:rPr lang="it-IT" dirty="0" err="1"/>
              <a:t>You</a:t>
            </a:r>
            <a:r>
              <a:rPr lang="it-IT" dirty="0"/>
              <a:t> can </a:t>
            </a:r>
            <a:r>
              <a:rPr lang="it-IT" dirty="0" err="1"/>
              <a:t>eat</a:t>
            </a:r>
            <a:r>
              <a:rPr lang="it-IT" dirty="0"/>
              <a:t> the «pallotte cacio e </a:t>
            </a:r>
            <a:r>
              <a:rPr lang="it-IT" dirty="0" err="1"/>
              <a:t>ova</a:t>
            </a:r>
            <a:r>
              <a:rPr lang="it-IT" dirty="0"/>
              <a:t>», </a:t>
            </a:r>
            <a:r>
              <a:rPr lang="it-IT" dirty="0" err="1"/>
              <a:t>meetaballs</a:t>
            </a:r>
            <a:r>
              <a:rPr lang="it-IT" dirty="0"/>
              <a:t> made of </a:t>
            </a:r>
            <a:r>
              <a:rPr lang="it-IT" dirty="0" err="1"/>
              <a:t>cheese</a:t>
            </a:r>
            <a:r>
              <a:rPr lang="it-IT" dirty="0"/>
              <a:t>. </a:t>
            </a:r>
          </a:p>
        </p:txBody>
      </p:sp>
      <p:pic>
        <p:nvPicPr>
          <p:cNvPr id="1028" name="Picture 4" descr="Pallotte cacio e uova fritte e al sugo ricetta economica e gustosa  dell'Abbruzzo.Dopo averle fritte si immergono nel su… | Ricette, Ricette  vegetariane, Cibo etnico">
            <a:extLst>
              <a:ext uri="{FF2B5EF4-FFF2-40B4-BE49-F238E27FC236}">
                <a16:creationId xmlns:a16="http://schemas.microsoft.com/office/drawing/2014/main" id="{BD3E442B-67EB-46BF-A5F4-A660B4E780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072255"/>
            <a:ext cx="2381250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allotte cacio e uova - OriginalITALY.it - Il meglio in Italia">
            <a:extLst>
              <a:ext uri="{FF2B5EF4-FFF2-40B4-BE49-F238E27FC236}">
                <a16:creationId xmlns:a16="http://schemas.microsoft.com/office/drawing/2014/main" id="{27554E3F-EF4C-4398-B9E8-FFA0B281D9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027" y="4673283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7916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4C5F87-33E1-468C-87BF-3774CF756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Typical</a:t>
            </a:r>
            <a:r>
              <a:rPr lang="it-IT" dirty="0"/>
              <a:t> </a:t>
            </a:r>
            <a:r>
              <a:rPr lang="it-IT" dirty="0" err="1"/>
              <a:t>dishes</a:t>
            </a:r>
            <a:r>
              <a:rPr lang="it-IT" dirty="0"/>
              <a:t> in Lanciano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B7B00B-653F-4D40-9E0C-A554422B5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/>
              <a:t>You</a:t>
            </a:r>
            <a:r>
              <a:rPr lang="it-IT" dirty="0"/>
              <a:t> can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try</a:t>
            </a:r>
            <a:r>
              <a:rPr lang="it-IT" dirty="0"/>
              <a:t> the «</a:t>
            </a:r>
            <a:r>
              <a:rPr lang="it-IT" dirty="0" err="1"/>
              <a:t>rintrocilo</a:t>
            </a:r>
            <a:r>
              <a:rPr lang="it-IT" dirty="0"/>
              <a:t>» a </a:t>
            </a:r>
            <a:r>
              <a:rPr lang="it-IT" dirty="0" err="1"/>
              <a:t>kind</a:t>
            </a:r>
            <a:r>
              <a:rPr lang="it-IT" dirty="0"/>
              <a:t> of pasta made </a:t>
            </a:r>
            <a:r>
              <a:rPr lang="it-IT" dirty="0" err="1"/>
              <a:t>only</a:t>
            </a:r>
            <a:r>
              <a:rPr lang="it-IT" dirty="0"/>
              <a:t> with water and </a:t>
            </a:r>
            <a:r>
              <a:rPr lang="it-IT" dirty="0" err="1"/>
              <a:t>flour</a:t>
            </a:r>
            <a:r>
              <a:rPr lang="it-IT" dirty="0"/>
              <a:t>, and </a:t>
            </a:r>
            <a:r>
              <a:rPr lang="it-IT" dirty="0" err="1"/>
              <a:t>they</a:t>
            </a:r>
            <a:r>
              <a:rPr lang="it-IT" dirty="0"/>
              <a:t> are </a:t>
            </a:r>
            <a:r>
              <a:rPr lang="it-IT" dirty="0" err="1"/>
              <a:t>usually</a:t>
            </a:r>
            <a:r>
              <a:rPr lang="it-IT" dirty="0"/>
              <a:t> </a:t>
            </a:r>
            <a:r>
              <a:rPr lang="it-IT" dirty="0" err="1"/>
              <a:t>eaten</a:t>
            </a:r>
            <a:r>
              <a:rPr lang="it-IT" dirty="0"/>
              <a:t> with ragù.</a:t>
            </a:r>
          </a:p>
        </p:txBody>
      </p:sp>
      <p:pic>
        <p:nvPicPr>
          <p:cNvPr id="3074" name="Picture 2" descr="Ricetta del giorno: il Rintrocilo La pasta della Transumanza">
            <a:extLst>
              <a:ext uri="{FF2B5EF4-FFF2-40B4-BE49-F238E27FC236}">
                <a16:creationId xmlns:a16="http://schemas.microsoft.com/office/drawing/2014/main" id="{739A0D3F-A0DD-4B82-BE53-4D68E22D07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950" y="3238500"/>
            <a:ext cx="1847850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ucina Tipica - Oh Frechete">
            <a:extLst>
              <a:ext uri="{FF2B5EF4-FFF2-40B4-BE49-F238E27FC236}">
                <a16:creationId xmlns:a16="http://schemas.microsoft.com/office/drawing/2014/main" id="{A5DD97E8-C602-425D-91B7-A11790C965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727" y="4322604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0044761"/>
      </p:ext>
    </p:extLst>
  </p:cSld>
  <p:clrMapOvr>
    <a:masterClrMapping/>
  </p:clrMapOvr>
</p:sld>
</file>

<file path=ppt/theme/theme1.xml><?xml version="1.0" encoding="utf-8"?>
<a:theme xmlns:a="http://schemas.openxmlformats.org/drawingml/2006/main" name="BohemianVTI">
  <a:themeElements>
    <a:clrScheme name="Boho">
      <a:dk1>
        <a:sysClr val="windowText" lastClr="000000"/>
      </a:dk1>
      <a:lt1>
        <a:sysClr val="window" lastClr="FFFFFF"/>
      </a:lt1>
      <a:dk2>
        <a:srgbClr val="323232"/>
      </a:dk2>
      <a:lt2>
        <a:srgbClr val="F4F1EF"/>
      </a:lt2>
      <a:accent1>
        <a:srgbClr val="8F4F58"/>
      </a:accent1>
      <a:accent2>
        <a:srgbClr val="D09182"/>
      </a:accent2>
      <a:accent3>
        <a:srgbClr val="C7A085"/>
      </a:accent3>
      <a:accent4>
        <a:srgbClr val="ADA085"/>
      </a:accent4>
      <a:accent5>
        <a:srgbClr val="5F787F"/>
      </a:accent5>
      <a:accent6>
        <a:srgbClr val="5A6768"/>
      </a:accent6>
      <a:hlink>
        <a:srgbClr val="A25872"/>
      </a:hlink>
      <a:folHlink>
        <a:srgbClr val="667A7E"/>
      </a:folHlink>
    </a:clrScheme>
    <a:fontScheme name="modern love avenir">
      <a:majorFont>
        <a:latin typeface="Modern Love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hemianVTI" id="{B5E50611-F7C7-47BC-81A6-BE9493DF8677}" vid="{7A26D0DD-A1A5-444B-B0FB-E7DB9E2D04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TM22916441[[fn=Bohémien]]</Template>
  <TotalTime>223</TotalTime>
  <Words>564</Words>
  <Application>Microsoft Office PowerPoint</Application>
  <PresentationFormat>Widescreen</PresentationFormat>
  <Paragraphs>40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Arial</vt:lpstr>
      <vt:lpstr>Avenir Next LT Pro</vt:lpstr>
      <vt:lpstr>Bahnschrift SemiBold Condensed</vt:lpstr>
      <vt:lpstr>Modern Love</vt:lpstr>
      <vt:lpstr>BohemianVTI</vt:lpstr>
      <vt:lpstr>MY HOMETOWN: LANCIANO</vt:lpstr>
      <vt:lpstr>Where is Lanciano?</vt:lpstr>
      <vt:lpstr>Something about the history of Lanciano…</vt:lpstr>
      <vt:lpstr>What should I visit when I go in Lanciano?</vt:lpstr>
      <vt:lpstr>What should I visit when I go in Lanciano? </vt:lpstr>
      <vt:lpstr>What should I visit when I go in Lanciano? </vt:lpstr>
      <vt:lpstr>Festivities in Lanciano </vt:lpstr>
      <vt:lpstr>Typical dishes in Lanciano</vt:lpstr>
      <vt:lpstr>Typical dishes in Lanciano</vt:lpstr>
      <vt:lpstr>Typical dishes in Lanciano</vt:lpstr>
      <vt:lpstr>If I have any free time, where should I go?</vt:lpstr>
      <vt:lpstr>Street art in Lanciano </vt:lpstr>
      <vt:lpstr>Some places near Lanciano that you can visit </vt:lpstr>
      <vt:lpstr>Thank you  for your attention, I hope to see you here!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HOMETOWN: LANCIANO</dc:title>
  <dc:creator>daniela</dc:creator>
  <cp:lastModifiedBy>Michela Pompa</cp:lastModifiedBy>
  <cp:revision>33</cp:revision>
  <dcterms:created xsi:type="dcterms:W3CDTF">2021-04-16T14:01:41Z</dcterms:created>
  <dcterms:modified xsi:type="dcterms:W3CDTF">2023-06-28T10:10:42Z</dcterms:modified>
</cp:coreProperties>
</file>